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3">
  <p:sldMasterIdLst>
    <p:sldMasterId id="2147483648" r:id="rId1"/>
  </p:sldMasterIdLst>
  <p:notesMasterIdLst>
    <p:notesMasterId r:id="rId38"/>
  </p:notesMasterIdLst>
  <p:sldIdLst>
    <p:sldId id="284" r:id="rId2"/>
    <p:sldId id="294" r:id="rId3"/>
    <p:sldId id="324" r:id="rId4"/>
    <p:sldId id="295" r:id="rId5"/>
    <p:sldId id="297" r:id="rId6"/>
    <p:sldId id="298" r:id="rId7"/>
    <p:sldId id="280" r:id="rId8"/>
    <p:sldId id="352" r:id="rId9"/>
    <p:sldId id="286" r:id="rId10"/>
    <p:sldId id="328" r:id="rId11"/>
    <p:sldId id="303" r:id="rId12"/>
    <p:sldId id="306" r:id="rId13"/>
    <p:sldId id="338" r:id="rId14"/>
    <p:sldId id="339" r:id="rId15"/>
    <p:sldId id="351" r:id="rId16"/>
    <p:sldId id="340" r:id="rId17"/>
    <p:sldId id="350" r:id="rId18"/>
    <p:sldId id="341" r:id="rId19"/>
    <p:sldId id="342" r:id="rId20"/>
    <p:sldId id="348" r:id="rId21"/>
    <p:sldId id="343" r:id="rId22"/>
    <p:sldId id="344" r:id="rId23"/>
    <p:sldId id="353" r:id="rId24"/>
    <p:sldId id="345" r:id="rId25"/>
    <p:sldId id="349" r:id="rId26"/>
    <p:sldId id="346" r:id="rId27"/>
    <p:sldId id="347" r:id="rId28"/>
    <p:sldId id="312" r:id="rId29"/>
    <p:sldId id="319" r:id="rId30"/>
    <p:sldId id="323" r:id="rId31"/>
    <p:sldId id="281" r:id="rId32"/>
    <p:sldId id="354" r:id="rId33"/>
    <p:sldId id="267" r:id="rId34"/>
    <p:sldId id="335" r:id="rId35"/>
    <p:sldId id="320" r:id="rId36"/>
    <p:sldId id="322" r:id="rId3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5960" autoAdjust="0"/>
  </p:normalViewPr>
  <p:slideViewPr>
    <p:cSldViewPr>
      <p:cViewPr>
        <p:scale>
          <a:sx n="75" d="100"/>
          <a:sy n="75" d="100"/>
        </p:scale>
        <p:origin x="-1014" y="-738"/>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60F4ABC-284E-4E98-83CA-C3900755E9FF}" type="datetimeFigureOut">
              <a:rPr lang="en-US" smtClean="0"/>
              <a:pPr/>
              <a:t>9/14/2016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17436B4-4A4E-4897-833D-B870066CF1B3}" type="slidenum">
              <a:rPr lang="en-US" smtClean="0"/>
              <a:pPr/>
              <a:t>‹#›</a:t>
            </a:fld>
            <a:endParaRPr lang="en-US"/>
          </a:p>
        </p:txBody>
      </p:sp>
    </p:spTree>
    <p:extLst>
      <p:ext uri="{BB962C8B-B14F-4D97-AF65-F5344CB8AC3E}">
        <p14:creationId xmlns:p14="http://schemas.microsoft.com/office/powerpoint/2010/main" val="18167285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877833B9-A643-483F-B47C-244CB2ACC66B}" type="datetimeFigureOut">
              <a:rPr lang="en-US" smtClean="0"/>
              <a:pPr/>
              <a:t>9/14/2016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1FAD734-60B2-4E42-9604-1C5E769E5170}"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77833B9-A643-483F-B47C-244CB2ACC66B}" type="datetimeFigureOut">
              <a:rPr lang="en-US" smtClean="0"/>
              <a:pPr/>
              <a:t>9/14/2016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1FAD734-60B2-4E42-9604-1C5E769E5170}"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77833B9-A643-483F-B47C-244CB2ACC66B}" type="datetimeFigureOut">
              <a:rPr lang="en-US" smtClean="0"/>
              <a:pPr/>
              <a:t>9/14/2016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1FAD734-60B2-4E42-9604-1C5E769E5170}"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77833B9-A643-483F-B47C-244CB2ACC66B}" type="datetimeFigureOut">
              <a:rPr lang="en-US" smtClean="0"/>
              <a:pPr/>
              <a:t>9/14/2016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1FAD734-60B2-4E42-9604-1C5E769E5170}"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77833B9-A643-483F-B47C-244CB2ACC66B}" type="datetimeFigureOut">
              <a:rPr lang="en-US" smtClean="0"/>
              <a:pPr/>
              <a:t>9/14/2016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1FAD734-60B2-4E42-9604-1C5E769E5170}"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877833B9-A643-483F-B47C-244CB2ACC66B}" type="datetimeFigureOut">
              <a:rPr lang="en-US" smtClean="0"/>
              <a:pPr/>
              <a:t>9/14/2016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1FAD734-60B2-4E42-9604-1C5E769E5170}"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877833B9-A643-483F-B47C-244CB2ACC66B}" type="datetimeFigureOut">
              <a:rPr lang="en-US" smtClean="0"/>
              <a:pPr/>
              <a:t>9/14/2016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1FAD734-60B2-4E42-9604-1C5E769E5170}"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877833B9-A643-483F-B47C-244CB2ACC66B}" type="datetimeFigureOut">
              <a:rPr lang="en-US" smtClean="0"/>
              <a:pPr/>
              <a:t>9/14/2016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1FAD734-60B2-4E42-9604-1C5E769E5170}"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77833B9-A643-483F-B47C-244CB2ACC66B}" type="datetimeFigureOut">
              <a:rPr lang="en-US" smtClean="0"/>
              <a:pPr/>
              <a:t>9/14/2016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1FAD734-60B2-4E42-9604-1C5E769E5170}"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77833B9-A643-483F-B47C-244CB2ACC66B}" type="datetimeFigureOut">
              <a:rPr lang="en-US" smtClean="0"/>
              <a:pPr/>
              <a:t>9/14/2016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1FAD734-60B2-4E42-9604-1C5E769E5170}"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77833B9-A643-483F-B47C-244CB2ACC66B}" type="datetimeFigureOut">
              <a:rPr lang="en-US" smtClean="0"/>
              <a:pPr/>
              <a:t>9/14/2016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1FAD734-60B2-4E42-9604-1C5E769E5170}"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77833B9-A643-483F-B47C-244CB2ACC66B}" type="datetimeFigureOut">
              <a:rPr lang="en-US" smtClean="0"/>
              <a:pPr/>
              <a:t>9/14/2016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1FAD734-60B2-4E42-9604-1C5E769E5170}"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25.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gi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76200" y="228600"/>
            <a:ext cx="9448800" cy="6017032"/>
          </a:xfrm>
          <a:prstGeom prst="rect">
            <a:avLst/>
          </a:prstGeom>
          <a:noFill/>
        </p:spPr>
        <p:txBody>
          <a:bodyPr wrap="square" rtlCol="0">
            <a:spAutoFit/>
          </a:bodyPr>
          <a:lstStyle/>
          <a:p>
            <a:pPr algn="ctr"/>
            <a:r>
              <a:rPr lang="en-US" b="1" dirty="0" smtClean="0">
                <a:latin typeface="Times New Roman" pitchFamily="18" charset="0"/>
                <a:cs typeface="Times New Roman" pitchFamily="18" charset="0"/>
              </a:rPr>
              <a:t>DISSERTATION  SEMINAR </a:t>
            </a:r>
            <a:endParaRPr lang="en-US" dirty="0" smtClean="0">
              <a:latin typeface="Times New Roman" pitchFamily="18" charset="0"/>
              <a:cs typeface="Times New Roman" pitchFamily="18" charset="0"/>
            </a:endParaRPr>
          </a:p>
          <a:p>
            <a:pPr algn="ctr"/>
            <a:r>
              <a:rPr lang="en-US" dirty="0" smtClean="0">
                <a:latin typeface="Times New Roman" pitchFamily="18" charset="0"/>
                <a:cs typeface="Times New Roman" pitchFamily="18" charset="0"/>
              </a:rPr>
              <a:t>On</a:t>
            </a:r>
          </a:p>
          <a:p>
            <a:pPr algn="ctr">
              <a:spcAft>
                <a:spcPts val="600"/>
              </a:spcAft>
            </a:pPr>
            <a:r>
              <a:rPr lang="en-AU" b="1" dirty="0">
                <a:solidFill>
                  <a:srgbClr val="000000"/>
                </a:solidFill>
                <a:latin typeface="Times New Roman"/>
                <a:ea typeface="SimSun"/>
              </a:rPr>
              <a:t>DESIGN AND IMPLEMENTATION OF DRIVER DROWSINESS AND ALCOHOL INTOXICATION DETECTION USING RASPBERRY PI</a:t>
            </a:r>
            <a:endParaRPr lang="en-IN" sz="1050" dirty="0">
              <a:latin typeface="Times New Roman"/>
              <a:ea typeface="SimSun"/>
            </a:endParaRPr>
          </a:p>
          <a:p>
            <a:pPr algn="ctr"/>
            <a:r>
              <a:rPr lang="en-US" dirty="0" smtClean="0">
                <a:latin typeface="Times New Roman" pitchFamily="18" charset="0"/>
                <a:cs typeface="Times New Roman" pitchFamily="18" charset="0"/>
              </a:rPr>
              <a:t>Submitted by</a:t>
            </a:r>
          </a:p>
          <a:p>
            <a:pPr algn="ctr"/>
            <a:r>
              <a:rPr lang="en-US" b="1" dirty="0" smtClean="0">
                <a:latin typeface="Times New Roman" pitchFamily="18" charset="0"/>
                <a:cs typeface="Times New Roman" pitchFamily="18" charset="0"/>
              </a:rPr>
              <a:t>Mr. </a:t>
            </a:r>
            <a:r>
              <a:rPr lang="en-US" b="1" dirty="0" err="1" smtClean="0">
                <a:latin typeface="Times New Roman" pitchFamily="18" charset="0"/>
                <a:cs typeface="Times New Roman" pitchFamily="18" charset="0"/>
              </a:rPr>
              <a:t>Pandurang.N.Kathar</a:t>
            </a:r>
            <a:endParaRPr lang="en-US" dirty="0" smtClean="0">
              <a:latin typeface="Times New Roman" pitchFamily="18" charset="0"/>
              <a:cs typeface="Times New Roman" pitchFamily="18" charset="0"/>
            </a:endParaRPr>
          </a:p>
          <a:p>
            <a:pPr algn="ctr"/>
            <a:r>
              <a:rPr lang="en-US" dirty="0" smtClean="0">
                <a:latin typeface="Times New Roman" pitchFamily="18" charset="0"/>
                <a:cs typeface="Times New Roman" pitchFamily="18" charset="0"/>
              </a:rPr>
              <a:t>PG Student</a:t>
            </a:r>
          </a:p>
          <a:p>
            <a:pPr algn="ctr"/>
            <a:r>
              <a:rPr lang="en-US" dirty="0" smtClean="0">
                <a:latin typeface="Times New Roman" pitchFamily="18" charset="0"/>
                <a:cs typeface="Times New Roman" pitchFamily="18" charset="0"/>
              </a:rPr>
              <a:t> Under the Guidance of</a:t>
            </a:r>
          </a:p>
          <a:p>
            <a:pPr algn="ctr"/>
            <a:r>
              <a:rPr lang="en-US" b="1" dirty="0" smtClean="0">
                <a:latin typeface="Times New Roman" pitchFamily="18" charset="0"/>
                <a:cs typeface="Times New Roman" pitchFamily="18" charset="0"/>
              </a:rPr>
              <a:t>Prof. D.L.BHUYAR</a:t>
            </a:r>
            <a:endParaRPr lang="en-US" dirty="0" smtClean="0">
              <a:latin typeface="Times New Roman" pitchFamily="18" charset="0"/>
              <a:cs typeface="Times New Roman" pitchFamily="18" charset="0"/>
            </a:endParaRPr>
          </a:p>
          <a:p>
            <a:pPr algn="ctr"/>
            <a:r>
              <a:rPr lang="en-US" dirty="0" smtClean="0">
                <a:latin typeface="Times New Roman" pitchFamily="18" charset="0"/>
                <a:cs typeface="Times New Roman" pitchFamily="18" charset="0"/>
              </a:rPr>
              <a:t>In partial fulfillment for the award of</a:t>
            </a:r>
          </a:p>
          <a:p>
            <a:pPr algn="ctr"/>
            <a:r>
              <a:rPr lang="en-US" sz="1600" b="1" dirty="0" smtClean="0">
                <a:latin typeface="Times New Roman" pitchFamily="18" charset="0"/>
                <a:cs typeface="Times New Roman" pitchFamily="18" charset="0"/>
              </a:rPr>
              <a:t>M.E. Degree in Electronics and Tele-Communication Engineering</a:t>
            </a:r>
            <a:endParaRPr lang="en-US" sz="1600" dirty="0" smtClean="0">
              <a:latin typeface="Times New Roman" pitchFamily="18" charset="0"/>
              <a:cs typeface="Times New Roman" pitchFamily="18" charset="0"/>
            </a:endParaRPr>
          </a:p>
          <a:p>
            <a:pPr algn="ctr"/>
            <a:endParaRPr lang="en-US" sz="1600" dirty="0" smtClean="0">
              <a:latin typeface="Times New Roman" pitchFamily="18" charset="0"/>
              <a:cs typeface="Times New Roman" pitchFamily="18" charset="0"/>
            </a:endParaRPr>
          </a:p>
          <a:p>
            <a:pPr algn="ctr"/>
            <a:endParaRPr lang="en-US" sz="1600" dirty="0" smtClean="0">
              <a:latin typeface="Times New Roman" pitchFamily="18" charset="0"/>
              <a:cs typeface="Times New Roman" pitchFamily="18" charset="0"/>
            </a:endParaRPr>
          </a:p>
          <a:p>
            <a:pPr algn="ctr"/>
            <a:endParaRPr lang="en-US" b="1" dirty="0" smtClean="0">
              <a:latin typeface="Times New Roman" pitchFamily="18" charset="0"/>
              <a:cs typeface="Times New Roman" pitchFamily="18" charset="0"/>
            </a:endParaRPr>
          </a:p>
          <a:p>
            <a:pPr algn="ctr"/>
            <a:r>
              <a:rPr lang="en-US" sz="1600" b="1" dirty="0" smtClean="0">
                <a:latin typeface="Times New Roman" pitchFamily="18" charset="0"/>
                <a:cs typeface="Times New Roman" pitchFamily="18" charset="0"/>
              </a:rPr>
              <a:t>DR. BABASAHEB AMBEDKAR MARATHWADA UNIVERSITY</a:t>
            </a:r>
            <a:endParaRPr lang="en-US" sz="1600" dirty="0" smtClean="0">
              <a:latin typeface="Times New Roman" pitchFamily="18" charset="0"/>
              <a:cs typeface="Times New Roman" pitchFamily="18" charset="0"/>
            </a:endParaRPr>
          </a:p>
          <a:p>
            <a:pPr algn="ctr"/>
            <a:r>
              <a:rPr lang="en-US" sz="1600" b="1" cap="all" dirty="0" smtClean="0">
                <a:latin typeface="Times New Roman" pitchFamily="18" charset="0"/>
                <a:cs typeface="Times New Roman" pitchFamily="18" charset="0"/>
              </a:rPr>
              <a:t>AURANGABAD (M.S.)</a:t>
            </a:r>
            <a:endParaRPr lang="en-US" sz="1600" dirty="0" smtClean="0">
              <a:latin typeface="Times New Roman" pitchFamily="18" charset="0"/>
              <a:cs typeface="Times New Roman" pitchFamily="18" charset="0"/>
            </a:endParaRPr>
          </a:p>
          <a:p>
            <a:pPr algn="ctr"/>
            <a:endParaRPr lang="en-US" b="1" dirty="0" smtClean="0">
              <a:latin typeface="Times New Roman" pitchFamily="18" charset="0"/>
              <a:cs typeface="Times New Roman" pitchFamily="18" charset="0"/>
            </a:endParaRPr>
          </a:p>
          <a:p>
            <a:pPr algn="ctr"/>
            <a:endParaRPr lang="en-US" b="1" dirty="0" smtClean="0">
              <a:latin typeface="Times New Roman" pitchFamily="18" charset="0"/>
              <a:cs typeface="Times New Roman" pitchFamily="18" charset="0"/>
            </a:endParaRPr>
          </a:p>
          <a:p>
            <a:pPr algn="ctr"/>
            <a:endParaRPr lang="en-US" b="1" dirty="0" smtClean="0">
              <a:latin typeface="Times New Roman" pitchFamily="18" charset="0"/>
              <a:cs typeface="Times New Roman" pitchFamily="18" charset="0"/>
            </a:endParaRPr>
          </a:p>
          <a:p>
            <a:pPr algn="ctr"/>
            <a:r>
              <a:rPr lang="en-US" sz="1600" b="1" dirty="0" smtClean="0">
                <a:latin typeface="Times New Roman" pitchFamily="18" charset="0"/>
                <a:cs typeface="Times New Roman" pitchFamily="18" charset="0"/>
              </a:rPr>
              <a:t>Department of Electronics and Tele-Communication Engineering</a:t>
            </a:r>
          </a:p>
          <a:p>
            <a:pPr algn="ctr"/>
            <a:r>
              <a:rPr lang="en-IN" sz="1600" b="1" kern="50" dirty="0" smtClean="0">
                <a:latin typeface="Times New Roman"/>
                <a:ea typeface="Droid Sans Fallback"/>
                <a:cs typeface="FreeSans"/>
              </a:rPr>
              <a:t>CSMSS </a:t>
            </a:r>
            <a:r>
              <a:rPr lang="en-IN" sz="1600" b="1" kern="50" dirty="0" err="1" smtClean="0">
                <a:latin typeface="Times New Roman"/>
                <a:ea typeface="Droid Sans Fallback"/>
                <a:cs typeface="FreeSans"/>
              </a:rPr>
              <a:t>Chatrapati</a:t>
            </a:r>
            <a:r>
              <a:rPr lang="en-IN" sz="1600" b="1" kern="50" dirty="0" smtClean="0">
                <a:latin typeface="Times New Roman"/>
                <a:ea typeface="Droid Sans Fallback"/>
                <a:cs typeface="FreeSans"/>
              </a:rPr>
              <a:t> </a:t>
            </a:r>
            <a:r>
              <a:rPr lang="en-IN" sz="1600" b="1" kern="50" dirty="0" err="1" smtClean="0">
                <a:latin typeface="Times New Roman"/>
                <a:ea typeface="Droid Sans Fallback"/>
                <a:cs typeface="FreeSans"/>
              </a:rPr>
              <a:t>Shahu</a:t>
            </a:r>
            <a:r>
              <a:rPr lang="en-IN" sz="1600" b="1" kern="50" dirty="0" smtClean="0">
                <a:latin typeface="Times New Roman"/>
                <a:ea typeface="Droid Sans Fallback"/>
                <a:cs typeface="FreeSans"/>
              </a:rPr>
              <a:t> College of Engineering,</a:t>
            </a:r>
            <a:endParaRPr lang="en-IN" sz="1600" kern="50" dirty="0" smtClean="0">
              <a:latin typeface="Liberation Serif"/>
              <a:ea typeface="Droid Sans Fallback"/>
              <a:cs typeface="FreeSans"/>
            </a:endParaRPr>
          </a:p>
          <a:p>
            <a:r>
              <a:rPr lang="en-IN" sz="1600" b="1" kern="50" dirty="0" smtClean="0">
                <a:latin typeface="Times New Roman"/>
                <a:ea typeface="Droid Sans Fallback"/>
              </a:rPr>
              <a:t>                                                                          Aurangabad      Year(2015-16)</a:t>
            </a:r>
            <a:endParaRPr lang="en-US" sz="1600" dirty="0"/>
          </a:p>
        </p:txBody>
      </p:sp>
      <p:pic>
        <p:nvPicPr>
          <p:cNvPr id="8" name="Picture 1" descr="http://www.bamu.net/authorities/logo3.jpg"/>
          <p:cNvPicPr>
            <a:picLocks noChangeAspect="1" noChangeArrowheads="1"/>
          </p:cNvPicPr>
          <p:nvPr/>
        </p:nvPicPr>
        <p:blipFill>
          <a:blip r:embed="rId2"/>
          <a:srcRect/>
          <a:stretch>
            <a:fillRect/>
          </a:stretch>
        </p:blipFill>
        <p:spPr bwMode="auto">
          <a:xfrm>
            <a:off x="4343400" y="3293616"/>
            <a:ext cx="838201" cy="685800"/>
          </a:xfrm>
          <a:prstGeom prst="rect">
            <a:avLst/>
          </a:prstGeom>
          <a:noFill/>
        </p:spPr>
      </p:pic>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38102" y="4606771"/>
            <a:ext cx="1143000" cy="7620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t>SYSTEM CIRCUIT DIAGRAM</a:t>
            </a:r>
            <a:endParaRPr lang="en-US" sz="4000" dirty="0"/>
          </a:p>
        </p:txBody>
      </p:sp>
      <p:pic>
        <p:nvPicPr>
          <p:cNvPr id="5122" name="Picture 2"/>
          <p:cNvPicPr>
            <a:picLocks noChangeAspect="1" noChangeArrowheads="1"/>
          </p:cNvPicPr>
          <p:nvPr/>
        </p:nvPicPr>
        <p:blipFill>
          <a:blip r:embed="rId2"/>
          <a:srcRect/>
          <a:stretch>
            <a:fillRect/>
          </a:stretch>
        </p:blipFill>
        <p:spPr bwMode="auto">
          <a:xfrm>
            <a:off x="-1" y="1495424"/>
            <a:ext cx="9144001" cy="5057775"/>
          </a:xfrm>
          <a:prstGeom prst="rect">
            <a:avLst/>
          </a:prstGeom>
          <a:noFill/>
          <a:ln w="9525">
            <a:noFill/>
            <a:miter lim="800000"/>
            <a:headEnd/>
            <a:tailEnd/>
          </a:ln>
          <a:effectLst/>
        </p:spPr>
      </p:pic>
    </p:spTree>
    <p:extLst>
      <p:ext uri="{BB962C8B-B14F-4D97-AF65-F5344CB8AC3E}">
        <p14:creationId xmlns:p14="http://schemas.microsoft.com/office/powerpoint/2010/main" val="427685476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9448800" cy="1143000"/>
          </a:xfrm>
        </p:spPr>
        <p:txBody>
          <a:bodyPr>
            <a:normAutofit fontScale="90000"/>
          </a:bodyPr>
          <a:lstStyle/>
          <a:p>
            <a:r>
              <a:rPr lang="en-US" sz="4900" b="1" dirty="0" smtClean="0">
                <a:solidFill>
                  <a:schemeClr val="tx1">
                    <a:lumMod val="95000"/>
                    <a:lumOff val="5000"/>
                  </a:schemeClr>
                </a:solidFill>
                <a:latin typeface="Times New Roman" pitchFamily="18" charset="0"/>
                <a:cs typeface="Times New Roman" pitchFamily="18" charset="0"/>
              </a:rPr>
              <a:t>HARDWARE IMPLEMENTATION</a:t>
            </a:r>
            <a:r>
              <a:rPr lang="en-US" b="1" dirty="0" smtClean="0"/>
              <a:t/>
            </a:r>
            <a:br>
              <a:rPr lang="en-US" b="1" dirty="0" smtClean="0"/>
            </a:br>
            <a:endParaRPr lang="en-US" dirty="0"/>
          </a:p>
        </p:txBody>
      </p:sp>
      <p:sp>
        <p:nvSpPr>
          <p:cNvPr id="3" name="Content Placeholder 2"/>
          <p:cNvSpPr>
            <a:spLocks noGrp="1"/>
          </p:cNvSpPr>
          <p:nvPr>
            <p:ph idx="1"/>
          </p:nvPr>
        </p:nvSpPr>
        <p:spPr>
          <a:xfrm>
            <a:off x="533400" y="1295400"/>
            <a:ext cx="8229600" cy="4953000"/>
          </a:xfrm>
        </p:spPr>
        <p:txBody>
          <a:bodyPr>
            <a:noAutofit/>
          </a:bodyPr>
          <a:lstStyle/>
          <a:p>
            <a:pPr lvl="0"/>
            <a:r>
              <a:rPr lang="en-US" sz="2400" dirty="0" smtClean="0">
                <a:latin typeface="Times New Roman" pitchFamily="18" charset="0"/>
                <a:cs typeface="Times New Roman" pitchFamily="18" charset="0"/>
              </a:rPr>
              <a:t>Raspberry Pi Model B+</a:t>
            </a:r>
          </a:p>
          <a:p>
            <a:pPr lvl="0"/>
            <a:r>
              <a:rPr lang="en-US" sz="2400" dirty="0" err="1" smtClean="0">
                <a:latin typeface="Times New Roman" pitchFamily="18" charset="0"/>
                <a:cs typeface="Times New Roman" pitchFamily="18" charset="0"/>
              </a:rPr>
              <a:t>Arduino</a:t>
            </a:r>
            <a:r>
              <a:rPr lang="en-US" sz="2400" dirty="0" smtClean="0">
                <a:latin typeface="Times New Roman" pitchFamily="18" charset="0"/>
                <a:cs typeface="Times New Roman" pitchFamily="18" charset="0"/>
              </a:rPr>
              <a:t> Uno Module</a:t>
            </a:r>
          </a:p>
          <a:p>
            <a:pPr lvl="0"/>
            <a:r>
              <a:rPr lang="en-US" sz="2400" dirty="0" smtClean="0">
                <a:latin typeface="Times New Roman" pitchFamily="18" charset="0"/>
                <a:cs typeface="Times New Roman" pitchFamily="18" charset="0"/>
              </a:rPr>
              <a:t>Alcohol sensor MQ-3</a:t>
            </a:r>
          </a:p>
          <a:p>
            <a:pPr lvl="0"/>
            <a:r>
              <a:rPr lang="en-US" sz="2400" dirty="0" smtClean="0">
                <a:latin typeface="Times New Roman" pitchFamily="18" charset="0"/>
                <a:cs typeface="Times New Roman" pitchFamily="18" charset="0"/>
              </a:rPr>
              <a:t>USB Camera (8 Mega Pixel)</a:t>
            </a:r>
          </a:p>
          <a:p>
            <a:pPr lvl="0"/>
            <a:r>
              <a:rPr lang="en-US" sz="2400" dirty="0" smtClean="0">
                <a:latin typeface="Times New Roman" pitchFamily="18" charset="0"/>
                <a:cs typeface="Times New Roman" pitchFamily="18" charset="0"/>
              </a:rPr>
              <a:t>GSM Modem (SIM-900)</a:t>
            </a:r>
          </a:p>
          <a:p>
            <a:pPr lvl="0"/>
            <a:r>
              <a:rPr lang="en-IN" sz="2400" dirty="0" smtClean="0">
                <a:latin typeface="Times New Roman" pitchFamily="18" charset="0"/>
                <a:cs typeface="Times New Roman" pitchFamily="18" charset="0"/>
              </a:rPr>
              <a:t>Bluetooth Transmitter</a:t>
            </a:r>
            <a:endParaRPr lang="en-US" sz="2400" dirty="0" smtClean="0">
              <a:latin typeface="Times New Roman" pitchFamily="18" charset="0"/>
              <a:cs typeface="Times New Roman" pitchFamily="18" charset="0"/>
            </a:endParaRPr>
          </a:p>
          <a:p>
            <a:pPr lvl="0"/>
            <a:r>
              <a:rPr lang="en-US" sz="2400" dirty="0" smtClean="0">
                <a:latin typeface="Times New Roman" pitchFamily="18" charset="0"/>
                <a:cs typeface="Times New Roman" pitchFamily="18" charset="0"/>
              </a:rPr>
              <a:t>LCD Display (20*4)</a:t>
            </a:r>
          </a:p>
          <a:p>
            <a:pPr lvl="0"/>
            <a:r>
              <a:rPr lang="en-US" sz="2400" dirty="0" smtClean="0">
                <a:latin typeface="Times New Roman" pitchFamily="18" charset="0"/>
                <a:cs typeface="Times New Roman" pitchFamily="18" charset="0"/>
              </a:rPr>
              <a:t>Some Indicators</a:t>
            </a:r>
          </a:p>
          <a:p>
            <a:pPr lvl="0"/>
            <a:r>
              <a:rPr lang="en-IN" sz="2400" b="1" dirty="0" smtClean="0">
                <a:latin typeface="Times New Roman" pitchFamily="18" charset="0"/>
                <a:cs typeface="Times New Roman" pitchFamily="18" charset="0"/>
              </a:rPr>
              <a:t>Connectors:</a:t>
            </a:r>
            <a:endParaRPr lang="en-US" sz="2400" dirty="0" smtClean="0">
              <a:latin typeface="Times New Roman" pitchFamily="18" charset="0"/>
              <a:cs typeface="Times New Roman" pitchFamily="18" charset="0"/>
            </a:endParaRPr>
          </a:p>
          <a:p>
            <a:pPr lvl="0"/>
            <a:r>
              <a:rPr lang="en-IN" sz="2400" dirty="0" smtClean="0">
                <a:latin typeface="Times New Roman" pitchFamily="18" charset="0"/>
                <a:cs typeface="Times New Roman" pitchFamily="18" charset="0"/>
              </a:rPr>
              <a:t>HDMI to VGA connector</a:t>
            </a:r>
            <a:endParaRPr lang="en-US" sz="2400" dirty="0" smtClean="0">
              <a:latin typeface="Times New Roman" pitchFamily="18" charset="0"/>
              <a:cs typeface="Times New Roman" pitchFamily="18" charset="0"/>
            </a:endParaRPr>
          </a:p>
          <a:p>
            <a:pPr lvl="0"/>
            <a:r>
              <a:rPr lang="en-IN" sz="2400" dirty="0" smtClean="0">
                <a:latin typeface="Times New Roman" pitchFamily="18" charset="0"/>
                <a:cs typeface="Times New Roman" pitchFamily="18" charset="0"/>
              </a:rPr>
              <a:t>Connecting Wires</a:t>
            </a:r>
            <a:endParaRPr lang="en-US" sz="2400" dirty="0" smtClean="0">
              <a:latin typeface="Times New Roman" pitchFamily="18" charset="0"/>
              <a:cs typeface="Times New Roman" pitchFamily="18" charset="0"/>
            </a:endParaRPr>
          </a:p>
          <a:p>
            <a:pPr>
              <a:buNone/>
            </a:pPr>
            <a:r>
              <a:rPr lang="en-IN" sz="2400" b="1" dirty="0" smtClean="0">
                <a:latin typeface="Times New Roman" pitchFamily="18" charset="0"/>
                <a:cs typeface="Times New Roman" pitchFamily="18" charset="0"/>
              </a:rPr>
              <a:t> </a:t>
            </a:r>
            <a:endParaRPr lang="en-US" sz="24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Users\Student\Desktop\raspberry-pi-2.3.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6762" y="0"/>
            <a:ext cx="7767638" cy="6477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8726" y="685800"/>
            <a:ext cx="8933873" cy="1143000"/>
          </a:xfrm>
        </p:spPr>
        <p:txBody>
          <a:bodyPr>
            <a:normAutofit fontScale="90000"/>
          </a:bodyPr>
          <a:lstStyle/>
          <a:p>
            <a:r>
              <a:rPr lang="en-US" sz="4000" b="1" dirty="0" smtClean="0"/>
              <a:t>MODEL B HARDWARE GENERAL SPECIFICATIONS</a:t>
            </a:r>
            <a:r>
              <a:rPr lang="en-US" dirty="0"/>
              <a:t/>
            </a:r>
            <a:br>
              <a:rPr lang="en-US" dirty="0"/>
            </a:br>
            <a:endParaRPr lang="en-US" dirty="0"/>
          </a:p>
        </p:txBody>
      </p:sp>
      <p:sp>
        <p:nvSpPr>
          <p:cNvPr id="4" name="Rectangle 3"/>
          <p:cNvSpPr/>
          <p:nvPr/>
        </p:nvSpPr>
        <p:spPr>
          <a:xfrm>
            <a:off x="782782" y="1600200"/>
            <a:ext cx="7848600" cy="3970318"/>
          </a:xfrm>
          <a:prstGeom prst="rect">
            <a:avLst/>
          </a:prstGeom>
        </p:spPr>
        <p:txBody>
          <a:bodyPr wrap="square">
            <a:spAutoFit/>
          </a:bodyPr>
          <a:lstStyle/>
          <a:p>
            <a:pPr marL="285750" indent="-285750">
              <a:buFont typeface="Wingdings" pitchFamily="2" charset="2"/>
              <a:buChar char="Ø"/>
            </a:pPr>
            <a:r>
              <a:rPr lang="en-US" sz="2800" dirty="0"/>
              <a:t>4 USB ports</a:t>
            </a:r>
          </a:p>
          <a:p>
            <a:pPr marL="285750" indent="-285750">
              <a:buFont typeface="Wingdings" pitchFamily="2" charset="2"/>
              <a:buChar char="Ø"/>
            </a:pPr>
            <a:r>
              <a:rPr lang="en-US" sz="2800" dirty="0"/>
              <a:t>40 GPIO pins</a:t>
            </a:r>
          </a:p>
          <a:p>
            <a:pPr marL="285750" indent="-285750">
              <a:buFont typeface="Wingdings" pitchFamily="2" charset="2"/>
              <a:buChar char="Ø"/>
            </a:pPr>
            <a:r>
              <a:rPr lang="en-US" sz="2800" dirty="0"/>
              <a:t>Full HDMI port</a:t>
            </a:r>
          </a:p>
          <a:p>
            <a:pPr marL="285750" indent="-285750">
              <a:buFont typeface="Wingdings" pitchFamily="2" charset="2"/>
              <a:buChar char="Ø"/>
            </a:pPr>
            <a:r>
              <a:rPr lang="en-US" sz="2800" dirty="0"/>
              <a:t>Ethernet port</a:t>
            </a:r>
          </a:p>
          <a:p>
            <a:pPr marL="285750" indent="-285750">
              <a:buFont typeface="Wingdings" pitchFamily="2" charset="2"/>
              <a:buChar char="Ø"/>
            </a:pPr>
            <a:r>
              <a:rPr lang="en-US" sz="2800" dirty="0"/>
              <a:t>Combined 3.5mm audio jack and composite video</a:t>
            </a:r>
          </a:p>
          <a:p>
            <a:pPr marL="285750" indent="-285750">
              <a:buFont typeface="Wingdings" pitchFamily="2" charset="2"/>
              <a:buChar char="Ø"/>
            </a:pPr>
            <a:r>
              <a:rPr lang="en-US" sz="2800" dirty="0"/>
              <a:t>Camera interface (CSI)</a:t>
            </a:r>
          </a:p>
          <a:p>
            <a:pPr marL="285750" indent="-285750">
              <a:buFont typeface="Wingdings" pitchFamily="2" charset="2"/>
              <a:buChar char="Ø"/>
            </a:pPr>
            <a:r>
              <a:rPr lang="en-US" sz="2800" dirty="0"/>
              <a:t>Display interface (DSI)</a:t>
            </a:r>
          </a:p>
          <a:p>
            <a:pPr marL="285750" indent="-285750">
              <a:buFont typeface="Wingdings" pitchFamily="2" charset="2"/>
              <a:buChar char="Ø"/>
            </a:pPr>
            <a:r>
              <a:rPr lang="en-US" sz="2800" dirty="0"/>
              <a:t>Micro SD card slot</a:t>
            </a:r>
          </a:p>
          <a:p>
            <a:pPr marL="285750" indent="-285750">
              <a:buFont typeface="Wingdings" pitchFamily="2" charset="2"/>
              <a:buChar char="Ø"/>
            </a:pPr>
            <a:r>
              <a:rPr lang="en-US" sz="2800" dirty="0" smtClean="0"/>
              <a:t>Video Core </a:t>
            </a:r>
            <a:r>
              <a:rPr lang="en-US" sz="2800" dirty="0"/>
              <a:t>IV 3D graphics core</a:t>
            </a:r>
          </a:p>
        </p:txBody>
      </p:sp>
    </p:spTree>
    <p:extLst>
      <p:ext uri="{BB962C8B-B14F-4D97-AF65-F5344CB8AC3E}">
        <p14:creationId xmlns:p14="http://schemas.microsoft.com/office/powerpoint/2010/main" val="372716446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600" dirty="0" smtClean="0">
                <a:latin typeface="Times New Roman" pitchFamily="18" charset="0"/>
                <a:cs typeface="Times New Roman" pitchFamily="18" charset="0"/>
              </a:rPr>
              <a:t>USB CAMERA MODULE </a:t>
            </a:r>
            <a:endParaRPr lang="en-US" sz="3600" dirty="0">
              <a:latin typeface="Times New Roman" pitchFamily="18" charset="0"/>
              <a:cs typeface="Times New Roman" pitchFamily="18" charset="0"/>
            </a:endParaRPr>
          </a:p>
        </p:txBody>
      </p:sp>
      <p:pic>
        <p:nvPicPr>
          <p:cNvPr id="1026" name="Picture 2" descr="C:\Users\BUNTY\Desktop\MARCH-MAY\kathar sir\Components\images (2).jpg"/>
          <p:cNvPicPr>
            <a:picLocks noChangeAspect="1" noChangeArrowheads="1"/>
          </p:cNvPicPr>
          <p:nvPr/>
        </p:nvPicPr>
        <p:blipFill>
          <a:blip r:embed="rId2"/>
          <a:srcRect/>
          <a:stretch>
            <a:fillRect/>
          </a:stretch>
        </p:blipFill>
        <p:spPr bwMode="auto">
          <a:xfrm>
            <a:off x="381000" y="1752600"/>
            <a:ext cx="3810000" cy="4343400"/>
          </a:xfrm>
          <a:prstGeom prst="rect">
            <a:avLst/>
          </a:prstGeom>
          <a:noFill/>
        </p:spPr>
      </p:pic>
      <p:sp>
        <p:nvSpPr>
          <p:cNvPr id="4" name="TextBox 3"/>
          <p:cNvSpPr txBox="1"/>
          <p:nvPr/>
        </p:nvSpPr>
        <p:spPr>
          <a:xfrm>
            <a:off x="4419600" y="2514600"/>
            <a:ext cx="4419600" cy="2308324"/>
          </a:xfrm>
          <a:prstGeom prst="rect">
            <a:avLst/>
          </a:prstGeom>
          <a:noFill/>
        </p:spPr>
        <p:txBody>
          <a:bodyPr wrap="square" rtlCol="0">
            <a:spAutoFit/>
          </a:bodyPr>
          <a:lstStyle/>
          <a:p>
            <a:pPr marL="285750" indent="-285750">
              <a:buFont typeface="Wingdings" pitchFamily="2" charset="2"/>
              <a:buChar char="Ø"/>
            </a:pPr>
            <a:r>
              <a:rPr lang="en-IN" dirty="0" smtClean="0"/>
              <a:t>Compliant </a:t>
            </a:r>
            <a:r>
              <a:rPr lang="en-IN" dirty="0"/>
              <a:t>to USB2.0 and USB Video Class </a:t>
            </a:r>
            <a:endParaRPr lang="en-IN" dirty="0" smtClean="0"/>
          </a:p>
          <a:p>
            <a:pPr marL="285750" indent="-285750">
              <a:buFont typeface="Wingdings" pitchFamily="2" charset="2"/>
              <a:buChar char="Ø"/>
            </a:pPr>
            <a:r>
              <a:rPr lang="en-IN" dirty="0" smtClean="0"/>
              <a:t>Support </a:t>
            </a:r>
            <a:r>
              <a:rPr lang="en-IN" dirty="0"/>
              <a:t>still image capture and Video Streaming </a:t>
            </a:r>
            <a:endParaRPr lang="en-IN" dirty="0" smtClean="0"/>
          </a:p>
          <a:p>
            <a:pPr marL="285750" indent="-285750">
              <a:buFont typeface="Wingdings" pitchFamily="2" charset="2"/>
              <a:buChar char="Ø"/>
            </a:pPr>
            <a:r>
              <a:rPr lang="en-IN" dirty="0" smtClean="0"/>
              <a:t>Convert </a:t>
            </a:r>
            <a:r>
              <a:rPr lang="en-IN" dirty="0"/>
              <a:t>Bayer RGB to YUY2 </a:t>
            </a:r>
            <a:r>
              <a:rPr lang="en-IN" dirty="0" err="1"/>
              <a:t>color</a:t>
            </a:r>
            <a:r>
              <a:rPr lang="en-IN" dirty="0"/>
              <a:t> space </a:t>
            </a:r>
            <a:endParaRPr lang="en-IN" dirty="0" smtClean="0"/>
          </a:p>
          <a:p>
            <a:pPr marL="285750" indent="-285750">
              <a:buFont typeface="Wingdings" pitchFamily="2" charset="2"/>
              <a:buChar char="Ø"/>
            </a:pPr>
            <a:r>
              <a:rPr lang="en-IN" dirty="0" smtClean="0"/>
              <a:t>Video </a:t>
            </a:r>
            <a:r>
              <a:rPr lang="en-IN" dirty="0"/>
              <a:t>Resolution: </a:t>
            </a:r>
            <a:r>
              <a:rPr lang="en-IN" dirty="0" smtClean="0"/>
              <a:t>8.0M </a:t>
            </a:r>
            <a:r>
              <a:rPr lang="en-IN" dirty="0"/>
              <a:t>pixel </a:t>
            </a:r>
            <a:r>
              <a:rPr lang="en-IN" dirty="0" smtClean="0"/>
              <a:t> </a:t>
            </a:r>
          </a:p>
          <a:p>
            <a:pPr marL="285750" indent="-285750">
              <a:buFont typeface="Wingdings" pitchFamily="2" charset="2"/>
              <a:buChar char="Ø"/>
            </a:pPr>
            <a:r>
              <a:rPr lang="en-IN" dirty="0" smtClean="0"/>
              <a:t>Gain </a:t>
            </a:r>
            <a:r>
              <a:rPr lang="en-IN" dirty="0"/>
              <a:t>and offset adjustment in RGB space </a:t>
            </a:r>
            <a:endParaRPr lang="en-IN" dirty="0" smtClean="0"/>
          </a:p>
          <a:p>
            <a:pPr marL="285750" indent="-285750">
              <a:buFont typeface="Wingdings" pitchFamily="2" charset="2"/>
              <a:buChar char="Ø"/>
            </a:pPr>
            <a:endParaRPr lang="en-IN" dirty="0" smtClean="0"/>
          </a:p>
          <a:p>
            <a:pPr marL="285750" indent="-285750">
              <a:buFont typeface="Wingdings" pitchFamily="2" charset="2"/>
              <a:buChar char="Ø"/>
            </a:pPr>
            <a:r>
              <a:rPr lang="en-IN" dirty="0" smtClean="0"/>
              <a:t>Input </a:t>
            </a:r>
            <a:r>
              <a:rPr lang="en-IN" dirty="0"/>
              <a:t>Voltage: standard 3.3V ~ 5V </a:t>
            </a:r>
          </a:p>
        </p:txBody>
      </p:sp>
      <p:sp>
        <p:nvSpPr>
          <p:cNvPr id="3" name="TextBox 2"/>
          <p:cNvSpPr txBox="1"/>
          <p:nvPr/>
        </p:nvSpPr>
        <p:spPr>
          <a:xfrm>
            <a:off x="4419600" y="1861066"/>
            <a:ext cx="3962400" cy="369332"/>
          </a:xfrm>
          <a:prstGeom prst="rect">
            <a:avLst/>
          </a:prstGeom>
          <a:noFill/>
        </p:spPr>
        <p:txBody>
          <a:bodyPr wrap="square" rtlCol="0">
            <a:spAutoFit/>
          </a:bodyPr>
          <a:lstStyle/>
          <a:p>
            <a:r>
              <a:rPr lang="en-IN" b="1" dirty="0" smtClean="0">
                <a:latin typeface="Open Sans"/>
              </a:rPr>
              <a:t>FEATURES:</a:t>
            </a:r>
            <a:endParaRPr lang="en-IN" dirty="0">
              <a:latin typeface="Open Sans"/>
            </a:endParaRPr>
          </a:p>
        </p:txBody>
      </p:sp>
    </p:spTree>
    <p:extLst>
      <p:ext uri="{BB962C8B-B14F-4D97-AF65-F5344CB8AC3E}">
        <p14:creationId xmlns:p14="http://schemas.microsoft.com/office/powerpoint/2010/main" val="34646109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kern="0" dirty="0" smtClean="0">
                <a:latin typeface="Times New Roman"/>
              </a:rPr>
              <a:t>DRIVER DROWSINESS DETECTION TECHNIQUES </a:t>
            </a:r>
            <a:endParaRPr lang="en-IN" sz="4000" dirty="0"/>
          </a:p>
        </p:txBody>
      </p:sp>
      <p:sp>
        <p:nvSpPr>
          <p:cNvPr id="3" name="Content Placeholder 2"/>
          <p:cNvSpPr>
            <a:spLocks noGrp="1"/>
          </p:cNvSpPr>
          <p:nvPr>
            <p:ph idx="1"/>
          </p:nvPr>
        </p:nvSpPr>
        <p:spPr>
          <a:xfrm>
            <a:off x="457200" y="2057400"/>
            <a:ext cx="8229600" cy="4906963"/>
          </a:xfrm>
        </p:spPr>
        <p:txBody>
          <a:bodyPr/>
          <a:lstStyle/>
          <a:p>
            <a:pPr>
              <a:buFont typeface="Wingdings" pitchFamily="2" charset="2"/>
              <a:buChar char="Ø"/>
            </a:pPr>
            <a:r>
              <a:rPr lang="en-US" sz="2800" dirty="0"/>
              <a:t>Detection using existing technologies in order to detect and manage driver </a:t>
            </a:r>
            <a:r>
              <a:rPr lang="en-US" sz="2800" dirty="0" smtClean="0"/>
              <a:t>fatigue.</a:t>
            </a:r>
            <a:endParaRPr lang="en-US" sz="2800" dirty="0"/>
          </a:p>
          <a:p>
            <a:r>
              <a:rPr lang="en-US" sz="2800" dirty="0"/>
              <a:t>Different Parameters:-</a:t>
            </a:r>
          </a:p>
          <a:p>
            <a:pPr>
              <a:buFont typeface="Wingdings" pitchFamily="2" charset="2"/>
              <a:buChar char="ü"/>
            </a:pPr>
            <a:r>
              <a:rPr lang="en-US" sz="2800" kern="0" dirty="0">
                <a:latin typeface="Times New Roman"/>
              </a:rPr>
              <a:t>Analyzing changes in eye activity.</a:t>
            </a:r>
            <a:endParaRPr lang="en-US" sz="2800" dirty="0"/>
          </a:p>
          <a:p>
            <a:pPr marL="457200" lvl="1" indent="-457200">
              <a:buFont typeface="Wingdings" pitchFamily="2" charset="2"/>
              <a:buChar char="ü"/>
            </a:pPr>
            <a:r>
              <a:rPr lang="en-US" kern="0" dirty="0">
                <a:latin typeface="Times New Roman"/>
              </a:rPr>
              <a:t>Analyzing changes in brain wave or EEG</a:t>
            </a:r>
            <a:r>
              <a:rPr lang="en-US" kern="0" dirty="0" smtClean="0">
                <a:latin typeface="Times New Roman"/>
              </a:rPr>
              <a:t>.</a:t>
            </a:r>
            <a:r>
              <a:rPr lang="en-US" kern="0" dirty="0">
                <a:latin typeface="Times New Roman"/>
              </a:rPr>
              <a:t> </a:t>
            </a:r>
            <a:endParaRPr lang="en-US" kern="0" dirty="0" smtClean="0">
              <a:latin typeface="Times New Roman"/>
            </a:endParaRPr>
          </a:p>
          <a:p>
            <a:pPr marL="457200" lvl="1" indent="-457200">
              <a:buFont typeface="Wingdings" pitchFamily="2" charset="2"/>
              <a:buChar char="ü"/>
            </a:pPr>
            <a:r>
              <a:rPr lang="en-US" kern="0" dirty="0" smtClean="0">
                <a:latin typeface="Times New Roman"/>
              </a:rPr>
              <a:t>Facial </a:t>
            </a:r>
            <a:r>
              <a:rPr lang="en-US" kern="0" dirty="0">
                <a:latin typeface="Times New Roman"/>
              </a:rPr>
              <a:t>expressions</a:t>
            </a:r>
          </a:p>
          <a:p>
            <a:pPr marL="0" lvl="1" indent="0">
              <a:buNone/>
            </a:pPr>
            <a:r>
              <a:rPr lang="en-US" b="1" kern="0" dirty="0">
                <a:latin typeface="Times New Roman"/>
              </a:rPr>
              <a:t>Good detection accuracy is achieved by these techniques</a:t>
            </a:r>
            <a:endParaRPr lang="en-IN" dirty="0" smtClean="0"/>
          </a:p>
          <a:p>
            <a:pPr marL="0" lvl="1" indent="0">
              <a:buNone/>
            </a:pPr>
            <a:endParaRPr lang="en-US" sz="3200" kern="0" dirty="0">
              <a:latin typeface="Times New Roman"/>
            </a:endParaRPr>
          </a:p>
        </p:txBody>
      </p:sp>
    </p:spTree>
    <p:extLst>
      <p:ext uri="{BB962C8B-B14F-4D97-AF65-F5344CB8AC3E}">
        <p14:creationId xmlns:p14="http://schemas.microsoft.com/office/powerpoint/2010/main" val="355709071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t> </a:t>
            </a:r>
            <a:r>
              <a:rPr lang="en-US" sz="3600" dirty="0" smtClean="0"/>
              <a:t>EYE DETECTION AND CROPPING PROCESS </a:t>
            </a:r>
            <a:endParaRPr lang="en-US" sz="3600" dirty="0"/>
          </a:p>
        </p:txBody>
      </p:sp>
      <p:pic>
        <p:nvPicPr>
          <p:cNvPr id="7170" name="Picture 2" descr="C:\Users\BAMU\Desktop\Kathar Sir\M.E\DDS Data\eye-blink-teaser.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62000" y="1828800"/>
            <a:ext cx="7696200" cy="340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512357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latin typeface="Times New Roman" pitchFamily="18" charset="0"/>
                <a:cs typeface="Times New Roman" pitchFamily="18" charset="0"/>
              </a:rPr>
              <a:t>PROCESSING OF EYE DETECTION</a:t>
            </a:r>
            <a:endParaRPr lang="en-IN" dirty="0">
              <a:latin typeface="Times New Roman" pitchFamily="18" charset="0"/>
              <a:cs typeface="Times New Roman" pitchFamily="18" charset="0"/>
            </a:endParaRPr>
          </a:p>
        </p:txBody>
      </p:sp>
      <p:sp>
        <p:nvSpPr>
          <p:cNvPr id="3" name="Content Placeholder 2"/>
          <p:cNvSpPr>
            <a:spLocks noGrp="1"/>
          </p:cNvSpPr>
          <p:nvPr>
            <p:ph idx="1"/>
          </p:nvPr>
        </p:nvSpPr>
        <p:spPr/>
        <p:txBody>
          <a:bodyPr/>
          <a:lstStyle/>
          <a:p>
            <a:endParaRPr lang="en-US" dirty="0" smtClean="0"/>
          </a:p>
          <a:p>
            <a:endParaRPr lang="en-US" dirty="0"/>
          </a:p>
          <a:p>
            <a:endParaRPr lang="en-US" dirty="0" smtClean="0"/>
          </a:p>
          <a:p>
            <a:endParaRPr lang="en-US" dirty="0"/>
          </a:p>
          <a:p>
            <a:endParaRPr lang="en-IN"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5098" y="4114800"/>
            <a:ext cx="8248650" cy="27491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4" name="Picture 4" descr="C:\Users\Student\Desktop\Last PPTs\DDS PPTs\DSS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834" y="1295400"/>
            <a:ext cx="8154987" cy="28622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045399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Users\BAMU\Desktop\Kathar Sir\M.E\DDS Data\Active-Driver-Monitoring-future-car.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76800" y="3657600"/>
            <a:ext cx="4128655" cy="298796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533400" y="228600"/>
            <a:ext cx="8229600" cy="838200"/>
          </a:xfrm>
        </p:spPr>
        <p:txBody>
          <a:bodyPr>
            <a:normAutofit/>
          </a:bodyPr>
          <a:lstStyle/>
          <a:p>
            <a:r>
              <a:rPr lang="en-US" sz="3600" dirty="0" smtClean="0"/>
              <a:t>CAMERA MODULE DETECTION IN CAR</a:t>
            </a:r>
            <a:endParaRPr lang="en-US" sz="3600" dirty="0"/>
          </a:p>
        </p:txBody>
      </p:sp>
      <p:sp>
        <p:nvSpPr>
          <p:cNvPr id="3" name="Content Placeholder 2"/>
          <p:cNvSpPr>
            <a:spLocks noGrp="1"/>
          </p:cNvSpPr>
          <p:nvPr>
            <p:ph idx="1"/>
          </p:nvPr>
        </p:nvSpPr>
        <p:spPr>
          <a:xfrm>
            <a:off x="457200" y="5334000"/>
            <a:ext cx="8229600" cy="792163"/>
          </a:xfrm>
        </p:spPr>
        <p:txBody>
          <a:bodyPr/>
          <a:lstStyle/>
          <a:p>
            <a:pPr marL="0" indent="0">
              <a:buNone/>
            </a:pPr>
            <a:r>
              <a:rPr lang="en-US" dirty="0" smtClean="0"/>
              <a:t>.</a:t>
            </a:r>
            <a:endParaRPr lang="en-US" dirty="0"/>
          </a:p>
        </p:txBody>
      </p:sp>
      <p:pic>
        <p:nvPicPr>
          <p:cNvPr id="2051" name="Picture 3" descr="C:\Users\Student\Desktop\Untitled 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9315" y="1143000"/>
            <a:ext cx="4572000" cy="34469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924967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p:spPr>
        <p:txBody>
          <a:bodyPr>
            <a:normAutofit fontScale="90000"/>
          </a:bodyPr>
          <a:lstStyle/>
          <a:p>
            <a:r>
              <a:rPr lang="en-US" sz="3600" dirty="0" smtClean="0">
                <a:latin typeface="Times New Roman" pitchFamily="18" charset="0"/>
                <a:cs typeface="Times New Roman" pitchFamily="18" charset="0"/>
              </a:rPr>
              <a:t>FACE/EYE DETECTION IN OUR PROJECT</a:t>
            </a:r>
            <a:endParaRPr lang="en-US" sz="3600" dirty="0">
              <a:latin typeface="Times New Roman" pitchFamily="18" charset="0"/>
              <a:cs typeface="Times New Roman" pitchFamily="18" charset="0"/>
            </a:endParaRPr>
          </a:p>
        </p:txBody>
      </p:sp>
      <p:pic>
        <p:nvPicPr>
          <p:cNvPr id="1028" name="Picture 4" descr="C:\Users\Student\Desktop\New folder\August\Ashish Data\13900688_1193645664039944_1491760393_n.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066800"/>
            <a:ext cx="7819748" cy="3124200"/>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descr="C:\Users\Student\Desktop\New folder\August\Ashish Data\13933422_1193645574039953_659556250_n.jp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432787" y="4114800"/>
            <a:ext cx="7844162" cy="32185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033246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3"/>
          <p:cNvSpPr txBox="1">
            <a:spLocks noChangeArrowheads="1"/>
          </p:cNvSpPr>
          <p:nvPr/>
        </p:nvSpPr>
        <p:spPr bwMode="auto">
          <a:xfrm>
            <a:off x="803275" y="1225550"/>
            <a:ext cx="7696200" cy="5638800"/>
          </a:xfrm>
          <a:prstGeom prst="rect">
            <a:avLst/>
          </a:prstGeom>
          <a:noFill/>
          <a:ln>
            <a:noFill/>
          </a:ln>
          <a:extLst/>
        </p:spPr>
        <p:txBody>
          <a:bodyPr/>
          <a:lstStyle>
            <a:lvl1pPr marL="342900" indent="-342900">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marL="514350" indent="-514350" fontAlgn="auto">
              <a:lnSpc>
                <a:spcPct val="150000"/>
              </a:lnSpc>
              <a:spcAft>
                <a:spcPts val="0"/>
              </a:spcAft>
              <a:buClr>
                <a:schemeClr val="tx1"/>
              </a:buClr>
              <a:buFont typeface="Arial" pitchFamily="34" charset="0"/>
              <a:buChar char="•"/>
              <a:defRPr/>
            </a:pPr>
            <a:r>
              <a:rPr lang="en-US" sz="2800" dirty="0" smtClean="0">
                <a:latin typeface="Times New Roman" pitchFamily="18" charset="0"/>
                <a:cs typeface="Times New Roman" pitchFamily="18" charset="0"/>
              </a:rPr>
              <a:t>Introduction</a:t>
            </a:r>
          </a:p>
          <a:p>
            <a:pPr marL="514350" indent="-514350" fontAlgn="auto">
              <a:lnSpc>
                <a:spcPct val="150000"/>
              </a:lnSpc>
              <a:spcAft>
                <a:spcPts val="0"/>
              </a:spcAft>
              <a:buClr>
                <a:schemeClr val="tx1"/>
              </a:buClr>
              <a:buFont typeface="Arial" pitchFamily="34" charset="0"/>
              <a:buChar char="•"/>
              <a:defRPr/>
            </a:pPr>
            <a:r>
              <a:rPr lang="en-US" sz="2800" dirty="0" smtClean="0">
                <a:latin typeface="Times New Roman" pitchFamily="18" charset="0"/>
                <a:cs typeface="Times New Roman" pitchFamily="18" charset="0"/>
              </a:rPr>
              <a:t>Literature Survey</a:t>
            </a:r>
          </a:p>
          <a:p>
            <a:pPr marL="514350" indent="-514350" fontAlgn="auto">
              <a:lnSpc>
                <a:spcPct val="150000"/>
              </a:lnSpc>
              <a:spcAft>
                <a:spcPts val="0"/>
              </a:spcAft>
              <a:buClr>
                <a:schemeClr val="tx1"/>
              </a:buClr>
              <a:buFont typeface="Arial" pitchFamily="34" charset="0"/>
              <a:buChar char="•"/>
              <a:defRPr/>
            </a:pPr>
            <a:r>
              <a:rPr lang="en-US" sz="2800" dirty="0" smtClean="0">
                <a:latin typeface="Times New Roman" pitchFamily="18" charset="0"/>
                <a:cs typeface="Times New Roman" pitchFamily="18" charset="0"/>
              </a:rPr>
              <a:t>Propose system</a:t>
            </a:r>
          </a:p>
          <a:p>
            <a:pPr marL="514350" indent="-514350" fontAlgn="auto">
              <a:lnSpc>
                <a:spcPct val="150000"/>
              </a:lnSpc>
              <a:spcAft>
                <a:spcPts val="0"/>
              </a:spcAft>
              <a:buClr>
                <a:schemeClr val="tx1"/>
              </a:buClr>
              <a:buFont typeface="Arial" pitchFamily="34" charset="0"/>
              <a:buChar char="•"/>
              <a:defRPr/>
            </a:pPr>
            <a:r>
              <a:rPr lang="en-US" sz="2800" dirty="0" smtClean="0">
                <a:latin typeface="Times New Roman" pitchFamily="18" charset="0"/>
                <a:cs typeface="Times New Roman" pitchFamily="18" charset="0"/>
              </a:rPr>
              <a:t>Performance analysis</a:t>
            </a:r>
          </a:p>
          <a:p>
            <a:pPr marL="514350" indent="-514350" fontAlgn="auto">
              <a:lnSpc>
                <a:spcPct val="150000"/>
              </a:lnSpc>
              <a:spcAft>
                <a:spcPts val="0"/>
              </a:spcAft>
              <a:buClr>
                <a:schemeClr val="tx1"/>
              </a:buClr>
              <a:buFont typeface="Arial" pitchFamily="34" charset="0"/>
              <a:buChar char="•"/>
              <a:defRPr/>
            </a:pPr>
            <a:r>
              <a:rPr lang="en-US" sz="2800" dirty="0" smtClean="0">
                <a:latin typeface="Times New Roman" pitchFamily="18" charset="0"/>
                <a:cs typeface="Times New Roman" pitchFamily="18" charset="0"/>
              </a:rPr>
              <a:t>Conclusion</a:t>
            </a:r>
          </a:p>
          <a:p>
            <a:pPr marL="514350" indent="-514350" fontAlgn="auto">
              <a:lnSpc>
                <a:spcPct val="150000"/>
              </a:lnSpc>
              <a:spcAft>
                <a:spcPts val="0"/>
              </a:spcAft>
              <a:buClr>
                <a:schemeClr val="tx1"/>
              </a:buClr>
              <a:buFont typeface="Arial" pitchFamily="34" charset="0"/>
              <a:buChar char="•"/>
              <a:defRPr/>
            </a:pPr>
            <a:r>
              <a:rPr lang="en-US" sz="2800" dirty="0" smtClean="0">
                <a:latin typeface="Times New Roman" pitchFamily="18" charset="0"/>
                <a:cs typeface="Times New Roman" pitchFamily="18" charset="0"/>
              </a:rPr>
              <a:t>References</a:t>
            </a:r>
          </a:p>
          <a:p>
            <a:pPr marL="0" indent="0">
              <a:spcBef>
                <a:spcPct val="20000"/>
              </a:spcBef>
              <a:defRPr/>
            </a:pPr>
            <a:endParaRPr lang="en-US" sz="2800" dirty="0" smtClean="0">
              <a:latin typeface="Times New Roman" pitchFamily="18" charset="0"/>
              <a:cs typeface="Times New Roman" pitchFamily="18" charset="0"/>
            </a:endParaRPr>
          </a:p>
        </p:txBody>
      </p:sp>
      <p:sp>
        <p:nvSpPr>
          <p:cNvPr id="3" name="Rectangle 2"/>
          <p:cNvSpPr txBox="1">
            <a:spLocks noChangeArrowheads="1"/>
          </p:cNvSpPr>
          <p:nvPr/>
        </p:nvSpPr>
        <p:spPr>
          <a:xfrm>
            <a:off x="0" y="84138"/>
            <a:ext cx="9144000" cy="754062"/>
          </a:xfrm>
          <a:prstGeom prst="rect">
            <a:avLst/>
          </a:prstGeom>
        </p:spPr>
        <p:txBody>
          <a:bodyPr/>
          <a:lstStyle/>
          <a:p>
            <a:pPr algn="ctr" fontAlgn="auto">
              <a:spcAft>
                <a:spcPts val="0"/>
              </a:spcAft>
              <a:defRPr/>
            </a:pPr>
            <a:r>
              <a:rPr lang="en-US" sz="4000" b="1" dirty="0">
                <a:latin typeface="Times New Roman" pitchFamily="18" charset="0"/>
                <a:ea typeface="+mj-ea"/>
                <a:cs typeface="Times New Roman" pitchFamily="18" charset="0"/>
              </a:rPr>
              <a:t>CONTENTS</a:t>
            </a: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ALCOHOL SENSOR MQ-3</a:t>
            </a:r>
            <a:endParaRPr lang="en-IN" dirty="0"/>
          </a:p>
        </p:txBody>
      </p:sp>
      <p:sp>
        <p:nvSpPr>
          <p:cNvPr id="3" name="Content Placeholder 2"/>
          <p:cNvSpPr>
            <a:spLocks noGrp="1"/>
          </p:cNvSpPr>
          <p:nvPr>
            <p:ph idx="1"/>
          </p:nvPr>
        </p:nvSpPr>
        <p:spPr>
          <a:xfrm>
            <a:off x="457200" y="1600201"/>
            <a:ext cx="5257800" cy="4038600"/>
          </a:xfrm>
        </p:spPr>
        <p:txBody>
          <a:bodyPr>
            <a:normAutofit fontScale="77500" lnSpcReduction="20000"/>
          </a:bodyPr>
          <a:lstStyle/>
          <a:p>
            <a:pPr algn="just">
              <a:buFont typeface="Wingdings" pitchFamily="2" charset="2"/>
              <a:buChar char="Ø"/>
            </a:pPr>
            <a:r>
              <a:rPr lang="en-US" sz="2300" dirty="0" smtClean="0"/>
              <a:t>A Semiconductor sensor for Alcohol detection</a:t>
            </a:r>
          </a:p>
          <a:p>
            <a:pPr algn="just">
              <a:buFont typeface="Wingdings" pitchFamily="2" charset="2"/>
              <a:buChar char="Ø"/>
            </a:pPr>
            <a:r>
              <a:rPr lang="en-US" sz="2300" dirty="0" smtClean="0"/>
              <a:t>High sensitivity and good selectivity for Ethanol Vapors.</a:t>
            </a:r>
          </a:p>
          <a:p>
            <a:pPr algn="just">
              <a:buFont typeface="Wingdings" pitchFamily="2" charset="2"/>
              <a:buChar char="Ø"/>
            </a:pPr>
            <a:r>
              <a:rPr lang="en-US" sz="2300" dirty="0" smtClean="0"/>
              <a:t>Suitable for detecting alcohol concentration in breath ,like a common breathalyzer(portable alcohol detection).</a:t>
            </a:r>
          </a:p>
          <a:p>
            <a:pPr algn="just">
              <a:buFont typeface="Wingdings" pitchFamily="2" charset="2"/>
              <a:buChar char="Ø"/>
            </a:pPr>
            <a:r>
              <a:rPr lang="en-US" sz="2300" dirty="0" smtClean="0"/>
              <a:t>Provides an analog resistive output based on alcohol concentration.</a:t>
            </a:r>
          </a:p>
          <a:p>
            <a:pPr algn="just">
              <a:buFont typeface="Wingdings" pitchFamily="2" charset="2"/>
              <a:buChar char="Ø"/>
            </a:pPr>
            <a:r>
              <a:rPr lang="en-US" sz="2300" dirty="0" smtClean="0"/>
              <a:t>The resistance of the sensor reduces when alcohol concentration increases.</a:t>
            </a:r>
          </a:p>
          <a:p>
            <a:pPr algn="just">
              <a:buFont typeface="Wingdings" pitchFamily="2" charset="2"/>
              <a:buChar char="Ø"/>
            </a:pPr>
            <a:r>
              <a:rPr lang="en-US" sz="2300" dirty="0" smtClean="0"/>
              <a:t>The sensor gives output as per the condition of the breath through the logic circuits which is sent to the </a:t>
            </a:r>
            <a:r>
              <a:rPr lang="en-US" sz="2300" dirty="0" err="1" smtClean="0"/>
              <a:t>Arduino</a:t>
            </a:r>
            <a:r>
              <a:rPr lang="en-US" sz="2300" dirty="0" smtClean="0"/>
              <a:t> Uno.</a:t>
            </a:r>
          </a:p>
          <a:p>
            <a:pPr algn="just">
              <a:buFont typeface="Wingdings" pitchFamily="2" charset="2"/>
              <a:buChar char="Ø"/>
            </a:pPr>
            <a:r>
              <a:rPr lang="en-US" sz="2300" dirty="0" smtClean="0"/>
              <a:t>Alcohol detection range is 10~1000 ppm.</a:t>
            </a:r>
          </a:p>
          <a:p>
            <a:pPr algn="just">
              <a:buFont typeface="Wingdings" pitchFamily="2" charset="2"/>
              <a:buChar char="Ø"/>
            </a:pPr>
            <a:r>
              <a:rPr lang="en-US" sz="2300" dirty="0" smtClean="0"/>
              <a:t>In this system we get different alcoholic samples with the help of aftershave lotion.</a:t>
            </a:r>
          </a:p>
          <a:p>
            <a:pPr algn="just">
              <a:buFont typeface="Wingdings" pitchFamily="2" charset="2"/>
              <a:buChar char="Ø"/>
            </a:pPr>
            <a:endParaRPr lang="en-US" sz="2300" dirty="0" smtClean="0"/>
          </a:p>
          <a:p>
            <a:pPr>
              <a:buFont typeface="Wingdings" pitchFamily="2" charset="2"/>
              <a:buChar char="Ø"/>
            </a:pPr>
            <a:endParaRPr lang="en-IN" dirty="0"/>
          </a:p>
        </p:txBody>
      </p:sp>
      <p:pic>
        <p:nvPicPr>
          <p:cNvPr id="1026" name="Picture 2" descr="C:\Users\Student\Desktop\Last PPTs\Alcohol PPts\111226a-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36446" y="3429000"/>
            <a:ext cx="2895600" cy="2705100"/>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Student\Desktop\New folder\August\Kathar Sir\M.E\Sensor Report - MQ3 Gas sensor_files\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19800" y="1295401"/>
            <a:ext cx="2819400" cy="1752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407162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latin typeface="Times New Roman" pitchFamily="18" charset="0"/>
                <a:cs typeface="Times New Roman" pitchFamily="18" charset="0"/>
              </a:rPr>
              <a:t>ALCOHOL SENSOR MQ-3</a:t>
            </a:r>
            <a:endParaRPr lang="en-US" sz="4000" dirty="0">
              <a:latin typeface="Times New Roman" pitchFamily="18" charset="0"/>
              <a:cs typeface="Times New Roman" pitchFamily="18" charset="0"/>
            </a:endParaRPr>
          </a:p>
        </p:txBody>
      </p:sp>
      <p:sp>
        <p:nvSpPr>
          <p:cNvPr id="4" name="Content Placeholder 3"/>
          <p:cNvSpPr>
            <a:spLocks noGrp="1"/>
          </p:cNvSpPr>
          <p:nvPr>
            <p:ph sz="half" idx="1"/>
          </p:nvPr>
        </p:nvSpPr>
        <p:spPr>
          <a:xfrm>
            <a:off x="304800" y="1600200"/>
            <a:ext cx="3200400" cy="4525963"/>
          </a:xfrm>
        </p:spPr>
        <p:txBody>
          <a:bodyPr>
            <a:normAutofit/>
          </a:bodyPr>
          <a:lstStyle/>
          <a:p>
            <a:r>
              <a:rPr lang="en-US" sz="2000" b="1" dirty="0" smtClean="0"/>
              <a:t>STRUCTURE OF MQ-3</a:t>
            </a:r>
            <a:endParaRPr lang="en-US" sz="2000" b="1" dirty="0"/>
          </a:p>
        </p:txBody>
      </p:sp>
      <p:sp>
        <p:nvSpPr>
          <p:cNvPr id="5" name="Content Placeholder 4"/>
          <p:cNvSpPr>
            <a:spLocks noGrp="1"/>
          </p:cNvSpPr>
          <p:nvPr>
            <p:ph sz="half" idx="2"/>
          </p:nvPr>
        </p:nvSpPr>
        <p:spPr>
          <a:xfrm>
            <a:off x="3810000" y="1616290"/>
            <a:ext cx="4953000" cy="4525963"/>
          </a:xfrm>
        </p:spPr>
        <p:txBody>
          <a:bodyPr>
            <a:normAutofit/>
          </a:bodyPr>
          <a:lstStyle/>
          <a:p>
            <a:r>
              <a:rPr lang="en-US" sz="2400" b="1" dirty="0" smtClean="0">
                <a:latin typeface="Times New Roman" pitchFamily="18" charset="0"/>
                <a:cs typeface="Times New Roman" pitchFamily="18" charset="0"/>
              </a:rPr>
              <a:t>SPECIFICATION OF MQ-3</a:t>
            </a:r>
            <a:endParaRPr lang="en-US" sz="2400" b="1" dirty="0">
              <a:latin typeface="Times New Roman" pitchFamily="18" charset="0"/>
              <a:cs typeface="Times New Roman" pitchFamily="18" charset="0"/>
            </a:endParaRPr>
          </a:p>
        </p:txBody>
      </p:sp>
      <p:sp>
        <p:nvSpPr>
          <p:cNvPr id="3" name="Rectangle 2"/>
          <p:cNvSpPr/>
          <p:nvPr/>
        </p:nvSpPr>
        <p:spPr>
          <a:xfrm>
            <a:off x="3838852" y="2362200"/>
            <a:ext cx="4953000" cy="3046988"/>
          </a:xfrm>
          <a:prstGeom prst="rect">
            <a:avLst/>
          </a:prstGeom>
        </p:spPr>
        <p:txBody>
          <a:bodyPr wrap="square">
            <a:spAutoFit/>
          </a:bodyPr>
          <a:lstStyle/>
          <a:p>
            <a:pPr marL="342900" indent="-342900">
              <a:buFont typeface="Wingdings" pitchFamily="2" charset="2"/>
              <a:buChar char="Ø"/>
            </a:pPr>
            <a:r>
              <a:rPr lang="en-US" sz="2400" dirty="0"/>
              <a:t>Power supply: 5V</a:t>
            </a:r>
          </a:p>
          <a:p>
            <a:pPr marL="342900" indent="-342900">
              <a:buFont typeface="Wingdings" pitchFamily="2" charset="2"/>
              <a:buChar char="Ø"/>
            </a:pPr>
            <a:r>
              <a:rPr lang="en-US" sz="2400" dirty="0"/>
              <a:t>Interface type: Analog</a:t>
            </a:r>
          </a:p>
          <a:p>
            <a:pPr marL="342900" indent="-342900">
              <a:buFont typeface="Wingdings" pitchFamily="2" charset="2"/>
              <a:buChar char="Ø"/>
            </a:pPr>
            <a:r>
              <a:rPr lang="en-US" sz="2400" dirty="0"/>
              <a:t>High sensitivity to alcohol and small sensitivity to </a:t>
            </a:r>
            <a:r>
              <a:rPr lang="en-US" sz="2400" dirty="0" err="1"/>
              <a:t>Benzine</a:t>
            </a:r>
            <a:endParaRPr lang="en-US" sz="2400" dirty="0"/>
          </a:p>
          <a:p>
            <a:pPr marL="342900" indent="-342900">
              <a:buFont typeface="Wingdings" pitchFamily="2" charset="2"/>
              <a:buChar char="Ø"/>
            </a:pPr>
            <a:r>
              <a:rPr lang="en-US" sz="2400" dirty="0"/>
              <a:t>Fast response and High sensitivity</a:t>
            </a:r>
          </a:p>
          <a:p>
            <a:pPr marL="342900" indent="-342900">
              <a:buFont typeface="Wingdings" pitchFamily="2" charset="2"/>
              <a:buChar char="Ø"/>
            </a:pPr>
            <a:r>
              <a:rPr lang="en-US" sz="2400" dirty="0"/>
              <a:t>Stable and long life</a:t>
            </a:r>
          </a:p>
          <a:p>
            <a:pPr marL="342900" indent="-342900">
              <a:buFont typeface="Wingdings" pitchFamily="2" charset="2"/>
              <a:buChar char="Ø"/>
            </a:pPr>
            <a:r>
              <a:rPr lang="en-US" sz="2400" dirty="0"/>
              <a:t>Simple drive circuit</a:t>
            </a:r>
          </a:p>
          <a:p>
            <a:pPr marL="342900" indent="-342900">
              <a:buFont typeface="Wingdings" pitchFamily="2" charset="2"/>
              <a:buChar char="Ø"/>
            </a:pPr>
            <a:r>
              <a:rPr lang="en-US" sz="2400" dirty="0"/>
              <a:t>Size: </a:t>
            </a:r>
            <a:r>
              <a:rPr lang="en-US" sz="2400" dirty="0" smtClean="0"/>
              <a:t>36.4x26.6mm(1.43"x1.05“)</a:t>
            </a:r>
            <a:endParaRPr lang="en-US" sz="2400" dirty="0"/>
          </a:p>
        </p:txBody>
      </p:sp>
      <p:pic>
        <p:nvPicPr>
          <p:cNvPr id="1026" name="Picture 2" descr="C:\Users\BUNTY\Desktop\bluetooth(2)\20160602_044109.jpg"/>
          <p:cNvPicPr>
            <a:picLocks noChangeAspect="1" noChangeArrowheads="1"/>
          </p:cNvPicPr>
          <p:nvPr/>
        </p:nvPicPr>
        <p:blipFill>
          <a:blip r:embed="rId2" cstate="print"/>
          <a:srcRect/>
          <a:stretch>
            <a:fillRect/>
          </a:stretch>
        </p:blipFill>
        <p:spPr bwMode="auto">
          <a:xfrm>
            <a:off x="457200" y="2057400"/>
            <a:ext cx="2895600" cy="4495800"/>
          </a:xfrm>
          <a:prstGeom prst="rect">
            <a:avLst/>
          </a:prstGeom>
          <a:noFill/>
        </p:spPr>
      </p:pic>
    </p:spTree>
    <p:extLst>
      <p:ext uri="{BB962C8B-B14F-4D97-AF65-F5344CB8AC3E}">
        <p14:creationId xmlns:p14="http://schemas.microsoft.com/office/powerpoint/2010/main" val="22470382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latin typeface="Times New Roman" pitchFamily="18" charset="0"/>
                <a:cs typeface="Times New Roman" pitchFamily="18" charset="0"/>
              </a:rPr>
              <a:t>CONSTRUCTION OF MQ-3</a:t>
            </a:r>
            <a:endParaRPr lang="en-US" sz="4000" dirty="0">
              <a:latin typeface="Times New Roman" pitchFamily="18" charset="0"/>
              <a:cs typeface="Times New Roman" pitchFamily="18" charset="0"/>
            </a:endParaRPr>
          </a:p>
        </p:txBody>
      </p:sp>
      <p:pic>
        <p:nvPicPr>
          <p:cNvPr id="3" name="Picture 3" descr="C:\Users\BAMU\Desktop\Kathar Sir\M.E\Sensor Report - MQ3 Gas sensor_files\name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1752600"/>
            <a:ext cx="3853180" cy="38862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C:\Users\BAMU\Desktop\Kathar Sir\M.E\Sensor Report - MQ3 Gas sensor_files\process-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4093" y="1676400"/>
            <a:ext cx="3505200" cy="39041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090644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SYSTEM OUTPUTS ON LCD DISPLAY</a:t>
            </a:r>
            <a:endParaRPr lang="en-IN"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148409272"/>
              </p:ext>
            </p:extLst>
          </p:nvPr>
        </p:nvGraphicFramePr>
        <p:xfrm>
          <a:off x="380997" y="1523999"/>
          <a:ext cx="8534402" cy="4557078"/>
        </p:xfrm>
        <a:graphic>
          <a:graphicData uri="http://schemas.openxmlformats.org/drawingml/2006/table">
            <a:tbl>
              <a:tblPr firstRow="1" firstCol="1" bandRow="1">
                <a:tableStyleId>{5C22544A-7EE6-4342-B048-85BDC9FD1C3A}</a:tableStyleId>
              </a:tblPr>
              <a:tblGrid>
                <a:gridCol w="1786054"/>
                <a:gridCol w="1786054"/>
                <a:gridCol w="1891991"/>
                <a:gridCol w="1891991"/>
                <a:gridCol w="1178312"/>
              </a:tblGrid>
              <a:tr h="438764">
                <a:tc rowSpan="2">
                  <a:txBody>
                    <a:bodyPr/>
                    <a:lstStyle/>
                    <a:p>
                      <a:pPr algn="ctr">
                        <a:lnSpc>
                          <a:spcPct val="115000"/>
                        </a:lnSpc>
                        <a:spcAft>
                          <a:spcPts val="0"/>
                        </a:spcAft>
                      </a:pPr>
                      <a:r>
                        <a:rPr lang="en-AU" sz="2000" dirty="0">
                          <a:effectLst/>
                          <a:latin typeface="Times New Roman" pitchFamily="18" charset="0"/>
                          <a:cs typeface="Times New Roman" pitchFamily="18" charset="0"/>
                        </a:rPr>
                        <a:t>Output</a:t>
                      </a:r>
                      <a:endParaRPr lang="en-IN" sz="2000" dirty="0">
                        <a:effectLst/>
                        <a:latin typeface="Times New Roman" pitchFamily="18" charset="0"/>
                        <a:ea typeface="SimSun"/>
                        <a:cs typeface="Times New Roman" pitchFamily="18" charset="0"/>
                      </a:endParaRPr>
                    </a:p>
                  </a:txBody>
                  <a:tcPr marL="68580" marR="68580" marT="0" marB="0" anchor="ctr"/>
                </a:tc>
                <a:tc gridSpan="4">
                  <a:txBody>
                    <a:bodyPr/>
                    <a:lstStyle/>
                    <a:p>
                      <a:pPr algn="ctr">
                        <a:lnSpc>
                          <a:spcPct val="115000"/>
                        </a:lnSpc>
                        <a:spcAft>
                          <a:spcPts val="0"/>
                        </a:spcAft>
                      </a:pPr>
                      <a:r>
                        <a:rPr lang="en-AU" sz="1800" dirty="0">
                          <a:effectLst/>
                          <a:latin typeface="Times New Roman" pitchFamily="18" charset="0"/>
                          <a:cs typeface="Times New Roman" pitchFamily="18" charset="0"/>
                        </a:rPr>
                        <a:t>Level Of Drunkenness</a:t>
                      </a:r>
                      <a:endParaRPr lang="en-IN" sz="2800" dirty="0">
                        <a:effectLst/>
                        <a:latin typeface="Times New Roman" pitchFamily="18" charset="0"/>
                        <a:ea typeface="SimSun"/>
                        <a:cs typeface="Times New Roman" pitchFamily="18" charset="0"/>
                      </a:endParaRPr>
                    </a:p>
                  </a:txBody>
                  <a:tcPr marL="68580" marR="68580" marT="0" marB="0" anchor="ctr"/>
                </a:tc>
                <a:tc hMerge="1">
                  <a:txBody>
                    <a:bodyPr/>
                    <a:lstStyle/>
                    <a:p>
                      <a:endParaRPr lang="en-IN"/>
                    </a:p>
                  </a:txBody>
                  <a:tcPr/>
                </a:tc>
                <a:tc hMerge="1">
                  <a:txBody>
                    <a:bodyPr/>
                    <a:lstStyle/>
                    <a:p>
                      <a:endParaRPr lang="en-IN"/>
                    </a:p>
                  </a:txBody>
                  <a:tcPr/>
                </a:tc>
                <a:tc hMerge="1">
                  <a:txBody>
                    <a:bodyPr/>
                    <a:lstStyle/>
                    <a:p>
                      <a:endParaRPr lang="en-IN"/>
                    </a:p>
                  </a:txBody>
                  <a:tcPr/>
                </a:tc>
              </a:tr>
              <a:tr h="458468">
                <a:tc vMerge="1">
                  <a:txBody>
                    <a:bodyPr/>
                    <a:lstStyle/>
                    <a:p>
                      <a:endParaRPr lang="en-IN"/>
                    </a:p>
                  </a:txBody>
                  <a:tcPr/>
                </a:tc>
                <a:tc>
                  <a:txBody>
                    <a:bodyPr/>
                    <a:lstStyle/>
                    <a:p>
                      <a:pPr algn="ctr">
                        <a:lnSpc>
                          <a:spcPct val="115000"/>
                        </a:lnSpc>
                        <a:spcAft>
                          <a:spcPts val="0"/>
                        </a:spcAft>
                      </a:pPr>
                      <a:r>
                        <a:rPr lang="en-AU" sz="2000" dirty="0">
                          <a:effectLst/>
                        </a:rPr>
                        <a:t>0% -20%</a:t>
                      </a:r>
                      <a:endParaRPr lang="en-IN" sz="2000" dirty="0">
                        <a:effectLst/>
                        <a:latin typeface="Times New Roman"/>
                        <a:ea typeface="SimSun"/>
                        <a:cs typeface="Times New Roman"/>
                      </a:endParaRPr>
                    </a:p>
                  </a:txBody>
                  <a:tcPr marL="68580" marR="68580" marT="0" marB="0" anchor="ctr"/>
                </a:tc>
                <a:tc>
                  <a:txBody>
                    <a:bodyPr/>
                    <a:lstStyle/>
                    <a:p>
                      <a:pPr algn="ctr">
                        <a:lnSpc>
                          <a:spcPct val="115000"/>
                        </a:lnSpc>
                        <a:spcAft>
                          <a:spcPts val="0"/>
                        </a:spcAft>
                      </a:pPr>
                      <a:r>
                        <a:rPr lang="en-AU" sz="2000" dirty="0">
                          <a:effectLst/>
                        </a:rPr>
                        <a:t>21%-40%</a:t>
                      </a:r>
                      <a:endParaRPr lang="en-IN" sz="2000" dirty="0">
                        <a:effectLst/>
                        <a:latin typeface="Times New Roman"/>
                        <a:ea typeface="SimSun"/>
                        <a:cs typeface="Times New Roman"/>
                      </a:endParaRPr>
                    </a:p>
                  </a:txBody>
                  <a:tcPr marL="68580" marR="68580" marT="0" marB="0" anchor="ctr"/>
                </a:tc>
                <a:tc>
                  <a:txBody>
                    <a:bodyPr/>
                    <a:lstStyle/>
                    <a:p>
                      <a:pPr algn="ctr">
                        <a:lnSpc>
                          <a:spcPct val="115000"/>
                        </a:lnSpc>
                        <a:spcAft>
                          <a:spcPts val="0"/>
                        </a:spcAft>
                      </a:pPr>
                      <a:r>
                        <a:rPr lang="en-AU" sz="2000" dirty="0">
                          <a:effectLst/>
                        </a:rPr>
                        <a:t>41%-60%</a:t>
                      </a:r>
                      <a:endParaRPr lang="en-IN" sz="2000" dirty="0">
                        <a:effectLst/>
                        <a:latin typeface="Times New Roman"/>
                        <a:ea typeface="SimSun"/>
                        <a:cs typeface="Times New Roman"/>
                      </a:endParaRPr>
                    </a:p>
                  </a:txBody>
                  <a:tcPr marL="68580" marR="68580" marT="0" marB="0" anchor="ctr"/>
                </a:tc>
                <a:tc>
                  <a:txBody>
                    <a:bodyPr/>
                    <a:lstStyle/>
                    <a:p>
                      <a:pPr algn="ctr">
                        <a:lnSpc>
                          <a:spcPct val="115000"/>
                        </a:lnSpc>
                        <a:spcAft>
                          <a:spcPts val="0"/>
                        </a:spcAft>
                      </a:pPr>
                      <a:r>
                        <a:rPr lang="en-AU" sz="1800" dirty="0">
                          <a:effectLst/>
                        </a:rPr>
                        <a:t>61%-99%</a:t>
                      </a:r>
                      <a:endParaRPr lang="en-IN" sz="1800" dirty="0">
                        <a:effectLst/>
                        <a:latin typeface="Times New Roman"/>
                        <a:ea typeface="SimSun"/>
                        <a:cs typeface="Times New Roman"/>
                      </a:endParaRPr>
                    </a:p>
                  </a:txBody>
                  <a:tcPr marL="68580" marR="68580" marT="0" marB="0" anchor="ctr"/>
                </a:tc>
              </a:tr>
              <a:tr h="893469">
                <a:tc>
                  <a:txBody>
                    <a:bodyPr/>
                    <a:lstStyle/>
                    <a:p>
                      <a:pPr algn="ctr">
                        <a:lnSpc>
                          <a:spcPct val="115000"/>
                        </a:lnSpc>
                        <a:spcAft>
                          <a:spcPts val="0"/>
                        </a:spcAft>
                      </a:pPr>
                      <a:r>
                        <a:rPr lang="en-AU" sz="2000" dirty="0">
                          <a:effectLst/>
                          <a:latin typeface="Times New Roman" pitchFamily="18" charset="0"/>
                          <a:cs typeface="Times New Roman" pitchFamily="18" charset="0"/>
                        </a:rPr>
                        <a:t>LCD Display</a:t>
                      </a:r>
                      <a:endParaRPr lang="en-IN" sz="2000" dirty="0">
                        <a:effectLst/>
                        <a:latin typeface="Times New Roman" pitchFamily="18" charset="0"/>
                        <a:ea typeface="SimSun"/>
                        <a:cs typeface="Times New Roman" pitchFamily="18" charset="0"/>
                      </a:endParaRPr>
                    </a:p>
                  </a:txBody>
                  <a:tcPr marL="68580" marR="68580" marT="0" marB="0" anchor="ctr"/>
                </a:tc>
                <a:tc>
                  <a:txBody>
                    <a:bodyPr/>
                    <a:lstStyle/>
                    <a:p>
                      <a:pPr algn="ctr">
                        <a:lnSpc>
                          <a:spcPct val="115000"/>
                        </a:lnSpc>
                        <a:spcAft>
                          <a:spcPts val="0"/>
                        </a:spcAft>
                      </a:pPr>
                      <a:r>
                        <a:rPr lang="en-AU" sz="1600" dirty="0" smtClean="0">
                          <a:effectLst/>
                          <a:latin typeface="Times New Roman" pitchFamily="18" charset="0"/>
                          <a:cs typeface="Times New Roman" pitchFamily="18" charset="0"/>
                        </a:rPr>
                        <a:t>“INTOXICATION”</a:t>
                      </a:r>
                      <a:endParaRPr lang="en-IN" sz="1600" dirty="0">
                        <a:effectLst/>
                        <a:latin typeface="Times New Roman" pitchFamily="18" charset="0"/>
                        <a:ea typeface="SimSun"/>
                        <a:cs typeface="Times New Roman" pitchFamily="18" charset="0"/>
                      </a:endParaRPr>
                    </a:p>
                  </a:txBody>
                  <a:tcPr marL="68580" marR="68580" marT="0" marB="0" anchor="ctr"/>
                </a:tc>
                <a:tc>
                  <a:txBody>
                    <a:bodyPr/>
                    <a:lstStyle/>
                    <a:p>
                      <a:pPr algn="ctr">
                        <a:lnSpc>
                          <a:spcPct val="115000"/>
                        </a:lnSpc>
                        <a:spcAft>
                          <a:spcPts val="0"/>
                        </a:spcAft>
                      </a:pPr>
                      <a:r>
                        <a:rPr lang="en-AU" sz="1600" dirty="0" smtClean="0">
                          <a:effectLst/>
                          <a:latin typeface="Times New Roman" pitchFamily="18" charset="0"/>
                          <a:cs typeface="Times New Roman" pitchFamily="18" charset="0"/>
                        </a:rPr>
                        <a:t>“SLIGHTLY DRUNK”</a:t>
                      </a:r>
                      <a:endParaRPr lang="en-IN" sz="1600" dirty="0">
                        <a:effectLst/>
                        <a:latin typeface="Times New Roman" pitchFamily="18" charset="0"/>
                        <a:ea typeface="SimSun"/>
                        <a:cs typeface="Times New Roman" pitchFamily="18" charset="0"/>
                      </a:endParaRPr>
                    </a:p>
                  </a:txBody>
                  <a:tcPr marL="68580" marR="68580" marT="0" marB="0" anchor="ctr"/>
                </a:tc>
                <a:tc>
                  <a:txBody>
                    <a:bodyPr/>
                    <a:lstStyle/>
                    <a:p>
                      <a:pPr algn="ctr">
                        <a:lnSpc>
                          <a:spcPct val="115000"/>
                        </a:lnSpc>
                        <a:spcAft>
                          <a:spcPts val="0"/>
                        </a:spcAft>
                      </a:pPr>
                      <a:r>
                        <a:rPr lang="en-AU" sz="1600" dirty="0" smtClean="0">
                          <a:effectLst/>
                          <a:latin typeface="Times New Roman" pitchFamily="18" charset="0"/>
                          <a:cs typeface="Times New Roman" pitchFamily="18" charset="0"/>
                        </a:rPr>
                        <a:t>“DRUNKENNESS”</a:t>
                      </a:r>
                      <a:endParaRPr lang="en-IN" sz="1600" dirty="0">
                        <a:effectLst/>
                        <a:latin typeface="Times New Roman" pitchFamily="18" charset="0"/>
                        <a:ea typeface="SimSun"/>
                        <a:cs typeface="Times New Roman" pitchFamily="18" charset="0"/>
                      </a:endParaRPr>
                    </a:p>
                  </a:txBody>
                  <a:tcPr marL="68580" marR="68580" marT="0" marB="0" anchor="ctr"/>
                </a:tc>
                <a:tc>
                  <a:txBody>
                    <a:bodyPr/>
                    <a:lstStyle/>
                    <a:p>
                      <a:pPr algn="ctr">
                        <a:lnSpc>
                          <a:spcPct val="115000"/>
                        </a:lnSpc>
                        <a:spcAft>
                          <a:spcPts val="0"/>
                        </a:spcAft>
                      </a:pPr>
                      <a:r>
                        <a:rPr lang="en-AU" sz="1600" dirty="0" smtClean="0">
                          <a:effectLst/>
                          <a:latin typeface="Times New Roman" pitchFamily="18" charset="0"/>
                          <a:cs typeface="Times New Roman" pitchFamily="18" charset="0"/>
                        </a:rPr>
                        <a:t>“OVER LIMIT DRUNK”</a:t>
                      </a:r>
                      <a:endParaRPr lang="en-IN" sz="1600" dirty="0">
                        <a:effectLst/>
                        <a:latin typeface="Times New Roman" pitchFamily="18" charset="0"/>
                        <a:ea typeface="SimSun"/>
                        <a:cs typeface="Times New Roman" pitchFamily="18" charset="0"/>
                      </a:endParaRPr>
                    </a:p>
                  </a:txBody>
                  <a:tcPr marL="68580" marR="68580" marT="0" marB="0" anchor="ctr"/>
                </a:tc>
              </a:tr>
              <a:tr h="853881">
                <a:tc>
                  <a:txBody>
                    <a:bodyPr/>
                    <a:lstStyle/>
                    <a:p>
                      <a:pPr algn="ctr">
                        <a:lnSpc>
                          <a:spcPct val="115000"/>
                        </a:lnSpc>
                        <a:spcAft>
                          <a:spcPts val="0"/>
                        </a:spcAft>
                      </a:pPr>
                      <a:r>
                        <a:rPr lang="en-AU" sz="2000" dirty="0">
                          <a:effectLst/>
                          <a:latin typeface="Times New Roman" pitchFamily="18" charset="0"/>
                          <a:cs typeface="Times New Roman" pitchFamily="18" charset="0"/>
                        </a:rPr>
                        <a:t>Buzzer Indication</a:t>
                      </a:r>
                      <a:endParaRPr lang="en-IN" sz="2000" dirty="0">
                        <a:effectLst/>
                        <a:latin typeface="Times New Roman" pitchFamily="18" charset="0"/>
                        <a:ea typeface="SimSun"/>
                        <a:cs typeface="Times New Roman" pitchFamily="18" charset="0"/>
                      </a:endParaRPr>
                    </a:p>
                  </a:txBody>
                  <a:tcPr marL="68580" marR="68580" marT="0" marB="0" anchor="ctr"/>
                </a:tc>
                <a:tc>
                  <a:txBody>
                    <a:bodyPr/>
                    <a:lstStyle/>
                    <a:p>
                      <a:pPr algn="ctr">
                        <a:lnSpc>
                          <a:spcPct val="115000"/>
                        </a:lnSpc>
                        <a:spcAft>
                          <a:spcPts val="0"/>
                        </a:spcAft>
                      </a:pPr>
                      <a:r>
                        <a:rPr lang="en-AU" sz="2000" dirty="0">
                          <a:effectLst/>
                          <a:latin typeface="Times New Roman" pitchFamily="18" charset="0"/>
                          <a:cs typeface="Times New Roman" pitchFamily="18" charset="0"/>
                        </a:rPr>
                        <a:t>OFF</a:t>
                      </a:r>
                      <a:endParaRPr lang="en-IN" sz="2000" dirty="0">
                        <a:effectLst/>
                        <a:latin typeface="Times New Roman" pitchFamily="18" charset="0"/>
                        <a:ea typeface="SimSun"/>
                        <a:cs typeface="Times New Roman" pitchFamily="18" charset="0"/>
                      </a:endParaRPr>
                    </a:p>
                  </a:txBody>
                  <a:tcPr marL="68580" marR="68580" marT="0" marB="0" anchor="ctr"/>
                </a:tc>
                <a:tc>
                  <a:txBody>
                    <a:bodyPr/>
                    <a:lstStyle/>
                    <a:p>
                      <a:pPr algn="ctr">
                        <a:lnSpc>
                          <a:spcPct val="115000"/>
                        </a:lnSpc>
                        <a:spcAft>
                          <a:spcPts val="0"/>
                        </a:spcAft>
                      </a:pPr>
                      <a:r>
                        <a:rPr lang="en-AU" sz="2000" dirty="0">
                          <a:effectLst/>
                          <a:latin typeface="Times New Roman" pitchFamily="18" charset="0"/>
                          <a:cs typeface="Times New Roman" pitchFamily="18" charset="0"/>
                        </a:rPr>
                        <a:t>OFF</a:t>
                      </a:r>
                      <a:endParaRPr lang="en-IN" sz="2000" dirty="0">
                        <a:effectLst/>
                        <a:latin typeface="Times New Roman" pitchFamily="18" charset="0"/>
                        <a:ea typeface="SimSun"/>
                        <a:cs typeface="Times New Roman" pitchFamily="18" charset="0"/>
                      </a:endParaRPr>
                    </a:p>
                  </a:txBody>
                  <a:tcPr marL="68580" marR="68580" marT="0" marB="0" anchor="ctr"/>
                </a:tc>
                <a:tc>
                  <a:txBody>
                    <a:bodyPr/>
                    <a:lstStyle/>
                    <a:p>
                      <a:pPr algn="ctr">
                        <a:lnSpc>
                          <a:spcPct val="115000"/>
                        </a:lnSpc>
                        <a:spcAft>
                          <a:spcPts val="0"/>
                        </a:spcAft>
                      </a:pPr>
                      <a:r>
                        <a:rPr lang="en-AU" sz="2000" dirty="0">
                          <a:effectLst/>
                          <a:latin typeface="Times New Roman" pitchFamily="18" charset="0"/>
                          <a:cs typeface="Times New Roman" pitchFamily="18" charset="0"/>
                        </a:rPr>
                        <a:t>ON</a:t>
                      </a:r>
                      <a:endParaRPr lang="en-IN" sz="2000" dirty="0">
                        <a:effectLst/>
                        <a:latin typeface="Times New Roman" pitchFamily="18" charset="0"/>
                        <a:ea typeface="SimSun"/>
                        <a:cs typeface="Times New Roman" pitchFamily="18" charset="0"/>
                      </a:endParaRPr>
                    </a:p>
                  </a:txBody>
                  <a:tcPr marL="68580" marR="68580" marT="0" marB="0" anchor="ctr"/>
                </a:tc>
                <a:tc>
                  <a:txBody>
                    <a:bodyPr/>
                    <a:lstStyle/>
                    <a:p>
                      <a:pPr algn="ctr">
                        <a:lnSpc>
                          <a:spcPct val="115000"/>
                        </a:lnSpc>
                        <a:spcAft>
                          <a:spcPts val="0"/>
                        </a:spcAft>
                      </a:pPr>
                      <a:r>
                        <a:rPr lang="en-AU" sz="2000" dirty="0">
                          <a:effectLst/>
                          <a:latin typeface="Times New Roman" pitchFamily="18" charset="0"/>
                          <a:cs typeface="Times New Roman" pitchFamily="18" charset="0"/>
                        </a:rPr>
                        <a:t>ON</a:t>
                      </a:r>
                      <a:endParaRPr lang="en-IN" sz="2000" dirty="0">
                        <a:effectLst/>
                        <a:latin typeface="Times New Roman" pitchFamily="18" charset="0"/>
                        <a:ea typeface="SimSun"/>
                        <a:cs typeface="Times New Roman" pitchFamily="18" charset="0"/>
                      </a:endParaRPr>
                    </a:p>
                  </a:txBody>
                  <a:tcPr marL="68580" marR="68580" marT="0" marB="0" anchor="ctr"/>
                </a:tc>
              </a:tr>
              <a:tr h="764999">
                <a:tc>
                  <a:txBody>
                    <a:bodyPr/>
                    <a:lstStyle/>
                    <a:p>
                      <a:pPr algn="ctr">
                        <a:lnSpc>
                          <a:spcPct val="115000"/>
                        </a:lnSpc>
                        <a:spcAft>
                          <a:spcPts val="0"/>
                        </a:spcAft>
                      </a:pPr>
                      <a:r>
                        <a:rPr lang="en-AU" sz="2000" dirty="0">
                          <a:effectLst/>
                          <a:latin typeface="Times New Roman" pitchFamily="18" charset="0"/>
                          <a:cs typeface="Times New Roman" pitchFamily="18" charset="0"/>
                        </a:rPr>
                        <a:t>Ignition System</a:t>
                      </a:r>
                      <a:endParaRPr lang="en-IN" sz="2000" dirty="0">
                        <a:effectLst/>
                        <a:latin typeface="Times New Roman" pitchFamily="18" charset="0"/>
                        <a:ea typeface="SimSun"/>
                        <a:cs typeface="Times New Roman" pitchFamily="18" charset="0"/>
                      </a:endParaRPr>
                    </a:p>
                  </a:txBody>
                  <a:tcPr marL="68580" marR="68580" marT="0" marB="0" anchor="ctr"/>
                </a:tc>
                <a:tc>
                  <a:txBody>
                    <a:bodyPr/>
                    <a:lstStyle/>
                    <a:p>
                      <a:pPr algn="ctr">
                        <a:lnSpc>
                          <a:spcPct val="115000"/>
                        </a:lnSpc>
                        <a:spcAft>
                          <a:spcPts val="0"/>
                        </a:spcAft>
                      </a:pPr>
                      <a:r>
                        <a:rPr lang="en-AU" sz="2000">
                          <a:effectLst/>
                          <a:latin typeface="Times New Roman" pitchFamily="18" charset="0"/>
                          <a:cs typeface="Times New Roman" pitchFamily="18" charset="0"/>
                        </a:rPr>
                        <a:t>Enable</a:t>
                      </a:r>
                      <a:endParaRPr lang="en-IN" sz="2000">
                        <a:effectLst/>
                        <a:latin typeface="Times New Roman" pitchFamily="18" charset="0"/>
                        <a:ea typeface="SimSun"/>
                        <a:cs typeface="Times New Roman" pitchFamily="18" charset="0"/>
                      </a:endParaRPr>
                    </a:p>
                  </a:txBody>
                  <a:tcPr marL="68580" marR="68580" marT="0" marB="0" anchor="ctr"/>
                </a:tc>
                <a:tc>
                  <a:txBody>
                    <a:bodyPr/>
                    <a:lstStyle/>
                    <a:p>
                      <a:pPr algn="ctr">
                        <a:lnSpc>
                          <a:spcPct val="115000"/>
                        </a:lnSpc>
                        <a:spcAft>
                          <a:spcPts val="0"/>
                        </a:spcAft>
                      </a:pPr>
                      <a:r>
                        <a:rPr lang="en-AU" sz="2000">
                          <a:effectLst/>
                          <a:latin typeface="Times New Roman" pitchFamily="18" charset="0"/>
                          <a:cs typeface="Times New Roman" pitchFamily="18" charset="0"/>
                        </a:rPr>
                        <a:t>Enable</a:t>
                      </a:r>
                      <a:endParaRPr lang="en-IN" sz="2000">
                        <a:effectLst/>
                        <a:latin typeface="Times New Roman" pitchFamily="18" charset="0"/>
                        <a:ea typeface="SimSun"/>
                        <a:cs typeface="Times New Roman" pitchFamily="18" charset="0"/>
                      </a:endParaRPr>
                    </a:p>
                  </a:txBody>
                  <a:tcPr marL="68580" marR="68580" marT="0" marB="0" anchor="ctr"/>
                </a:tc>
                <a:tc>
                  <a:txBody>
                    <a:bodyPr/>
                    <a:lstStyle/>
                    <a:p>
                      <a:pPr algn="ctr">
                        <a:lnSpc>
                          <a:spcPct val="115000"/>
                        </a:lnSpc>
                        <a:spcAft>
                          <a:spcPts val="0"/>
                        </a:spcAft>
                      </a:pPr>
                      <a:r>
                        <a:rPr lang="en-AU" sz="2000">
                          <a:effectLst/>
                          <a:latin typeface="Times New Roman" pitchFamily="18" charset="0"/>
                          <a:cs typeface="Times New Roman" pitchFamily="18" charset="0"/>
                        </a:rPr>
                        <a:t>Enable</a:t>
                      </a:r>
                      <a:endParaRPr lang="en-IN" sz="2000">
                        <a:effectLst/>
                        <a:latin typeface="Times New Roman" pitchFamily="18" charset="0"/>
                        <a:ea typeface="SimSun"/>
                        <a:cs typeface="Times New Roman" pitchFamily="18" charset="0"/>
                      </a:endParaRPr>
                    </a:p>
                  </a:txBody>
                  <a:tcPr marL="68580" marR="68580" marT="0" marB="0" anchor="ctr"/>
                </a:tc>
                <a:tc>
                  <a:txBody>
                    <a:bodyPr/>
                    <a:lstStyle/>
                    <a:p>
                      <a:pPr algn="ctr">
                        <a:lnSpc>
                          <a:spcPct val="115000"/>
                        </a:lnSpc>
                        <a:spcAft>
                          <a:spcPts val="0"/>
                        </a:spcAft>
                      </a:pPr>
                      <a:r>
                        <a:rPr lang="en-AU" sz="2000" dirty="0">
                          <a:effectLst/>
                          <a:latin typeface="Times New Roman" pitchFamily="18" charset="0"/>
                          <a:cs typeface="Times New Roman" pitchFamily="18" charset="0"/>
                        </a:rPr>
                        <a:t>Disable</a:t>
                      </a:r>
                      <a:endParaRPr lang="en-IN" sz="2000" dirty="0">
                        <a:effectLst/>
                        <a:latin typeface="Times New Roman" pitchFamily="18" charset="0"/>
                        <a:ea typeface="SimSun"/>
                        <a:cs typeface="Times New Roman" pitchFamily="18" charset="0"/>
                      </a:endParaRPr>
                    </a:p>
                  </a:txBody>
                  <a:tcPr marL="68580" marR="68580" marT="0" marB="0" anchor="ctr"/>
                </a:tc>
              </a:tr>
              <a:tr h="1147497">
                <a:tc>
                  <a:txBody>
                    <a:bodyPr/>
                    <a:lstStyle/>
                    <a:p>
                      <a:pPr algn="ctr">
                        <a:lnSpc>
                          <a:spcPct val="115000"/>
                        </a:lnSpc>
                        <a:spcAft>
                          <a:spcPts val="0"/>
                        </a:spcAft>
                      </a:pPr>
                      <a:r>
                        <a:rPr lang="en-AU" sz="2000" dirty="0">
                          <a:effectLst/>
                          <a:latin typeface="Times New Roman" pitchFamily="18" charset="0"/>
                          <a:cs typeface="Times New Roman" pitchFamily="18" charset="0"/>
                        </a:rPr>
                        <a:t>Message Send by GSM</a:t>
                      </a:r>
                      <a:endParaRPr lang="en-IN" sz="2000" dirty="0">
                        <a:effectLst/>
                        <a:latin typeface="Times New Roman" pitchFamily="18" charset="0"/>
                        <a:ea typeface="SimSun"/>
                        <a:cs typeface="Times New Roman" pitchFamily="18" charset="0"/>
                      </a:endParaRPr>
                    </a:p>
                  </a:txBody>
                  <a:tcPr marL="68580" marR="68580" marT="0" marB="0" anchor="ctr"/>
                </a:tc>
                <a:tc>
                  <a:txBody>
                    <a:bodyPr/>
                    <a:lstStyle/>
                    <a:p>
                      <a:pPr algn="ctr">
                        <a:lnSpc>
                          <a:spcPct val="115000"/>
                        </a:lnSpc>
                        <a:spcAft>
                          <a:spcPts val="0"/>
                        </a:spcAft>
                      </a:pPr>
                      <a:r>
                        <a:rPr lang="en-AU" sz="2000" dirty="0">
                          <a:effectLst/>
                          <a:latin typeface="Times New Roman" pitchFamily="18" charset="0"/>
                          <a:cs typeface="Times New Roman" pitchFamily="18" charset="0"/>
                        </a:rPr>
                        <a:t>NO</a:t>
                      </a:r>
                      <a:endParaRPr lang="en-IN" sz="2000" dirty="0">
                        <a:effectLst/>
                        <a:latin typeface="Times New Roman" pitchFamily="18" charset="0"/>
                        <a:ea typeface="SimSun"/>
                        <a:cs typeface="Times New Roman" pitchFamily="18" charset="0"/>
                      </a:endParaRPr>
                    </a:p>
                  </a:txBody>
                  <a:tcPr marL="68580" marR="68580" marT="0" marB="0" anchor="ctr"/>
                </a:tc>
                <a:tc>
                  <a:txBody>
                    <a:bodyPr/>
                    <a:lstStyle/>
                    <a:p>
                      <a:pPr algn="ctr">
                        <a:lnSpc>
                          <a:spcPct val="115000"/>
                        </a:lnSpc>
                        <a:spcAft>
                          <a:spcPts val="0"/>
                        </a:spcAft>
                      </a:pPr>
                      <a:r>
                        <a:rPr lang="en-AU" sz="2000" dirty="0">
                          <a:effectLst/>
                          <a:latin typeface="Times New Roman" pitchFamily="18" charset="0"/>
                          <a:cs typeface="Times New Roman" pitchFamily="18" charset="0"/>
                        </a:rPr>
                        <a:t>No</a:t>
                      </a:r>
                      <a:endParaRPr lang="en-IN" sz="2000" dirty="0">
                        <a:effectLst/>
                        <a:latin typeface="Times New Roman" pitchFamily="18" charset="0"/>
                        <a:ea typeface="SimSun"/>
                        <a:cs typeface="Times New Roman" pitchFamily="18" charset="0"/>
                      </a:endParaRPr>
                    </a:p>
                  </a:txBody>
                  <a:tcPr marL="68580" marR="68580" marT="0" marB="0" anchor="ctr"/>
                </a:tc>
                <a:tc>
                  <a:txBody>
                    <a:bodyPr/>
                    <a:lstStyle/>
                    <a:p>
                      <a:pPr algn="ctr">
                        <a:lnSpc>
                          <a:spcPct val="115000"/>
                        </a:lnSpc>
                        <a:spcAft>
                          <a:spcPts val="0"/>
                        </a:spcAft>
                      </a:pPr>
                      <a:r>
                        <a:rPr lang="en-AU" sz="2000" dirty="0">
                          <a:effectLst/>
                          <a:latin typeface="Times New Roman" pitchFamily="18" charset="0"/>
                          <a:cs typeface="Times New Roman" pitchFamily="18" charset="0"/>
                        </a:rPr>
                        <a:t>NO</a:t>
                      </a:r>
                      <a:endParaRPr lang="en-IN" sz="2000" dirty="0">
                        <a:effectLst/>
                        <a:latin typeface="Times New Roman" pitchFamily="18" charset="0"/>
                        <a:ea typeface="SimSun"/>
                        <a:cs typeface="Times New Roman" pitchFamily="18" charset="0"/>
                      </a:endParaRPr>
                    </a:p>
                  </a:txBody>
                  <a:tcPr marL="68580" marR="68580" marT="0" marB="0" anchor="ctr"/>
                </a:tc>
                <a:tc>
                  <a:txBody>
                    <a:bodyPr/>
                    <a:lstStyle/>
                    <a:p>
                      <a:pPr algn="ctr">
                        <a:lnSpc>
                          <a:spcPct val="115000"/>
                        </a:lnSpc>
                        <a:spcAft>
                          <a:spcPts val="0"/>
                        </a:spcAft>
                      </a:pPr>
                      <a:r>
                        <a:rPr lang="en-AU" sz="2000" dirty="0">
                          <a:effectLst/>
                          <a:latin typeface="Times New Roman" pitchFamily="18" charset="0"/>
                          <a:cs typeface="Times New Roman" pitchFamily="18" charset="0"/>
                        </a:rPr>
                        <a:t>YES</a:t>
                      </a:r>
                      <a:endParaRPr lang="en-IN" sz="2000" dirty="0">
                        <a:effectLst/>
                        <a:latin typeface="Times New Roman" pitchFamily="18" charset="0"/>
                        <a:ea typeface="SimSun"/>
                        <a:cs typeface="Times New Roman" pitchFamily="18" charset="0"/>
                      </a:endParaRPr>
                    </a:p>
                  </a:txBody>
                  <a:tcPr marL="68580" marR="68580" marT="0" marB="0" anchor="ctr"/>
                </a:tc>
              </a:tr>
            </a:tbl>
          </a:graphicData>
        </a:graphic>
      </p:graphicFrame>
    </p:spTree>
    <p:extLst>
      <p:ext uri="{BB962C8B-B14F-4D97-AF65-F5344CB8AC3E}">
        <p14:creationId xmlns:p14="http://schemas.microsoft.com/office/powerpoint/2010/main" val="276187730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r>
              <a:rPr lang="en-US" sz="4000" dirty="0" smtClean="0"/>
              <a:t>SYSTEM LCD OUTPUT FOR ALCOHOL DETECTION</a:t>
            </a:r>
            <a:endParaRPr lang="en-US" sz="4000" dirty="0"/>
          </a:p>
        </p:txBody>
      </p:sp>
      <p:pic>
        <p:nvPicPr>
          <p:cNvPr id="1028" name="Picture 4" descr="C:\Users\BUNTY\Desktop\Selected\1.png"/>
          <p:cNvPicPr>
            <a:picLocks noGrp="1" noChangeAspect="1" noChangeArrowheads="1"/>
          </p:cNvPicPr>
          <p:nvPr>
            <p:ph idx="1"/>
          </p:nvPr>
        </p:nvPicPr>
        <p:blipFill>
          <a:blip r:embed="rId2"/>
          <a:srcRect/>
          <a:stretch>
            <a:fillRect/>
          </a:stretch>
        </p:blipFill>
        <p:spPr bwMode="auto">
          <a:xfrm>
            <a:off x="304800" y="4971117"/>
            <a:ext cx="4191000" cy="1886883"/>
          </a:xfrm>
          <a:prstGeom prst="rect">
            <a:avLst/>
          </a:prstGeom>
          <a:noFill/>
        </p:spPr>
      </p:pic>
      <p:pic>
        <p:nvPicPr>
          <p:cNvPr id="1029" name="Picture 5" descr="C:\Users\BUNTY\Desktop\Selected\5.png"/>
          <p:cNvPicPr>
            <a:picLocks noChangeAspect="1" noChangeArrowheads="1"/>
          </p:cNvPicPr>
          <p:nvPr/>
        </p:nvPicPr>
        <p:blipFill>
          <a:blip r:embed="rId3"/>
          <a:srcRect/>
          <a:stretch>
            <a:fillRect/>
          </a:stretch>
        </p:blipFill>
        <p:spPr bwMode="auto">
          <a:xfrm>
            <a:off x="228600" y="3276600"/>
            <a:ext cx="4267200" cy="1600200"/>
          </a:xfrm>
          <a:prstGeom prst="rect">
            <a:avLst/>
          </a:prstGeom>
          <a:noFill/>
        </p:spPr>
      </p:pic>
      <p:pic>
        <p:nvPicPr>
          <p:cNvPr id="1030" name="Picture 6" descr="C:\Users\BUNTY\Desktop\Selected\2.png"/>
          <p:cNvPicPr>
            <a:picLocks noChangeAspect="1" noChangeArrowheads="1"/>
          </p:cNvPicPr>
          <p:nvPr/>
        </p:nvPicPr>
        <p:blipFill>
          <a:blip r:embed="rId4"/>
          <a:srcRect/>
          <a:stretch>
            <a:fillRect/>
          </a:stretch>
        </p:blipFill>
        <p:spPr bwMode="auto">
          <a:xfrm>
            <a:off x="4572000" y="4876800"/>
            <a:ext cx="4572000" cy="1981200"/>
          </a:xfrm>
          <a:prstGeom prst="rect">
            <a:avLst/>
          </a:prstGeom>
          <a:noFill/>
        </p:spPr>
      </p:pic>
      <p:pic>
        <p:nvPicPr>
          <p:cNvPr id="1031" name="Picture 7" descr="C:\Users\BUNTY\Desktop\Selected\3.png"/>
          <p:cNvPicPr>
            <a:picLocks noChangeAspect="1" noChangeArrowheads="1"/>
          </p:cNvPicPr>
          <p:nvPr/>
        </p:nvPicPr>
        <p:blipFill>
          <a:blip r:embed="rId5"/>
          <a:srcRect/>
          <a:stretch>
            <a:fillRect/>
          </a:stretch>
        </p:blipFill>
        <p:spPr bwMode="auto">
          <a:xfrm>
            <a:off x="1905000" y="1676400"/>
            <a:ext cx="5943600" cy="1495425"/>
          </a:xfrm>
          <a:prstGeom prst="rect">
            <a:avLst/>
          </a:prstGeom>
          <a:noFill/>
        </p:spPr>
      </p:pic>
      <p:pic>
        <p:nvPicPr>
          <p:cNvPr id="1032" name="Picture 8" descr="C:\Users\BUNTY\Desktop\Selected\4.png"/>
          <p:cNvPicPr>
            <a:picLocks noChangeAspect="1" noChangeArrowheads="1"/>
          </p:cNvPicPr>
          <p:nvPr/>
        </p:nvPicPr>
        <p:blipFill>
          <a:blip r:embed="rId6"/>
          <a:srcRect/>
          <a:stretch>
            <a:fillRect/>
          </a:stretch>
        </p:blipFill>
        <p:spPr bwMode="auto">
          <a:xfrm>
            <a:off x="4562475" y="3276600"/>
            <a:ext cx="4581525" cy="1514475"/>
          </a:xfrm>
          <a:prstGeom prst="rect">
            <a:avLst/>
          </a:prstGeom>
          <a:noFill/>
        </p:spPr>
      </p:pic>
    </p:spTree>
    <p:extLst>
      <p:ext uri="{BB962C8B-B14F-4D97-AF65-F5344CB8AC3E}">
        <p14:creationId xmlns:p14="http://schemas.microsoft.com/office/powerpoint/2010/main" val="55117939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itchFamily="18" charset="0"/>
                <a:cs typeface="Times New Roman" pitchFamily="18" charset="0"/>
              </a:rPr>
              <a:t>TECHNOLOGY DIFFERENCE</a:t>
            </a:r>
            <a:endParaRPr lang="en-IN" dirty="0">
              <a:latin typeface="Times New Roman" pitchFamily="18" charset="0"/>
              <a:cs typeface="Times New Roman" pitchFamily="18" charset="0"/>
            </a:endParaRPr>
          </a:p>
        </p:txBody>
      </p:sp>
      <p:pic>
        <p:nvPicPr>
          <p:cNvPr id="2050" name="Picture 2" descr="C:\Users\Student\Desktop\Last PPTs\Alcohol PPts\images.jp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8113" y="2093650"/>
            <a:ext cx="3962400" cy="3830900"/>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descr="C:\Users\Student\Desktop\Last PPTs\Alcohol PPts\Holi-drunk-driving.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4400" y="2057400"/>
            <a:ext cx="3990974" cy="3867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02887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latin typeface="Times New Roman" pitchFamily="18" charset="0"/>
                <a:cs typeface="Times New Roman" pitchFamily="18" charset="0"/>
              </a:rPr>
              <a:t>ARDUINO UNO MODULE</a:t>
            </a:r>
            <a:endParaRPr lang="en-US" sz="4000" dirty="0">
              <a:latin typeface="Times New Roman" pitchFamily="18" charset="0"/>
              <a:cs typeface="Times New Roman" pitchFamily="18" charset="0"/>
            </a:endParaRPr>
          </a:p>
        </p:txBody>
      </p:sp>
      <p:sp>
        <p:nvSpPr>
          <p:cNvPr id="3" name="Rectangle 2"/>
          <p:cNvSpPr/>
          <p:nvPr/>
        </p:nvSpPr>
        <p:spPr>
          <a:xfrm>
            <a:off x="4230950" y="2057400"/>
            <a:ext cx="4876800" cy="3970318"/>
          </a:xfrm>
          <a:prstGeom prst="rect">
            <a:avLst/>
          </a:prstGeom>
        </p:spPr>
        <p:txBody>
          <a:bodyPr wrap="square">
            <a:spAutoFit/>
          </a:bodyPr>
          <a:lstStyle/>
          <a:p>
            <a:pPr marL="285750" indent="-285750">
              <a:buFont typeface="Wingdings" pitchFamily="2" charset="2"/>
              <a:buChar char="Ø"/>
            </a:pPr>
            <a:r>
              <a:rPr lang="en-IN" dirty="0" smtClean="0">
                <a:solidFill>
                  <a:srgbClr val="000000"/>
                </a:solidFill>
                <a:latin typeface="Times New Roman"/>
              </a:rPr>
              <a:t>Microcontroller- </a:t>
            </a:r>
            <a:r>
              <a:rPr lang="en-IN" dirty="0">
                <a:solidFill>
                  <a:srgbClr val="000000"/>
                </a:solidFill>
                <a:latin typeface="Times New Roman"/>
              </a:rPr>
              <a:t>ATmega328 </a:t>
            </a:r>
          </a:p>
          <a:p>
            <a:pPr marL="285750" indent="-285750">
              <a:buFont typeface="Wingdings" pitchFamily="2" charset="2"/>
              <a:buChar char="Ø"/>
            </a:pPr>
            <a:r>
              <a:rPr lang="en-IN" dirty="0">
                <a:solidFill>
                  <a:srgbClr val="000000"/>
                </a:solidFill>
                <a:latin typeface="Times New Roman"/>
              </a:rPr>
              <a:t>Operating </a:t>
            </a:r>
            <a:r>
              <a:rPr lang="en-IN" dirty="0" smtClean="0">
                <a:solidFill>
                  <a:srgbClr val="000000"/>
                </a:solidFill>
                <a:latin typeface="Times New Roman"/>
              </a:rPr>
              <a:t>Voltage- </a:t>
            </a:r>
            <a:r>
              <a:rPr lang="en-IN" dirty="0">
                <a:solidFill>
                  <a:srgbClr val="000000"/>
                </a:solidFill>
                <a:latin typeface="Times New Roman"/>
              </a:rPr>
              <a:t>5V </a:t>
            </a:r>
          </a:p>
          <a:p>
            <a:pPr marL="285750" indent="-285750">
              <a:buFont typeface="Wingdings" pitchFamily="2" charset="2"/>
              <a:buChar char="Ø"/>
            </a:pPr>
            <a:r>
              <a:rPr lang="en-IN" dirty="0">
                <a:solidFill>
                  <a:srgbClr val="000000"/>
                </a:solidFill>
                <a:latin typeface="Times New Roman"/>
              </a:rPr>
              <a:t>Input Voltage </a:t>
            </a:r>
            <a:r>
              <a:rPr lang="en-IN" dirty="0" smtClean="0">
                <a:solidFill>
                  <a:srgbClr val="000000"/>
                </a:solidFill>
                <a:latin typeface="Times New Roman"/>
              </a:rPr>
              <a:t>(</a:t>
            </a:r>
            <a:r>
              <a:rPr lang="en-IN" dirty="0">
                <a:solidFill>
                  <a:srgbClr val="000000"/>
                </a:solidFill>
                <a:latin typeface="Times New Roman"/>
              </a:rPr>
              <a:t>Recommended) 7-12V </a:t>
            </a:r>
          </a:p>
          <a:p>
            <a:pPr marL="285750" indent="-285750">
              <a:buFont typeface="Wingdings" pitchFamily="2" charset="2"/>
              <a:buChar char="Ø"/>
            </a:pPr>
            <a:r>
              <a:rPr lang="en-IN" dirty="0">
                <a:solidFill>
                  <a:srgbClr val="000000"/>
                </a:solidFill>
                <a:latin typeface="Times New Roman"/>
              </a:rPr>
              <a:t>Input Voltage (limits) 6-20V </a:t>
            </a:r>
          </a:p>
          <a:p>
            <a:pPr marL="285750" indent="-285750">
              <a:buFont typeface="Wingdings" pitchFamily="2" charset="2"/>
              <a:buChar char="Ø"/>
            </a:pPr>
            <a:r>
              <a:rPr lang="en-IN" dirty="0">
                <a:solidFill>
                  <a:srgbClr val="000000"/>
                </a:solidFill>
                <a:latin typeface="Times New Roman"/>
              </a:rPr>
              <a:t>Digital I/O Pins 14 (of which 6 provide PWM output) </a:t>
            </a:r>
          </a:p>
          <a:p>
            <a:pPr marL="285750" indent="-285750">
              <a:buFont typeface="Wingdings" pitchFamily="2" charset="2"/>
              <a:buChar char="Ø"/>
            </a:pPr>
            <a:r>
              <a:rPr lang="en-IN" dirty="0" err="1">
                <a:solidFill>
                  <a:srgbClr val="000000"/>
                </a:solidFill>
                <a:latin typeface="Times New Roman"/>
              </a:rPr>
              <a:t>Analog</a:t>
            </a:r>
            <a:r>
              <a:rPr lang="en-IN" dirty="0">
                <a:solidFill>
                  <a:srgbClr val="000000"/>
                </a:solidFill>
                <a:latin typeface="Times New Roman"/>
              </a:rPr>
              <a:t> </a:t>
            </a:r>
            <a:r>
              <a:rPr lang="en-IN" dirty="0" smtClean="0">
                <a:solidFill>
                  <a:srgbClr val="000000"/>
                </a:solidFill>
                <a:latin typeface="Times New Roman"/>
              </a:rPr>
              <a:t>input </a:t>
            </a:r>
            <a:r>
              <a:rPr lang="en-IN" dirty="0">
                <a:solidFill>
                  <a:srgbClr val="000000"/>
                </a:solidFill>
                <a:latin typeface="Times New Roman"/>
              </a:rPr>
              <a:t>Pins 6 </a:t>
            </a:r>
          </a:p>
          <a:p>
            <a:pPr marL="285750" indent="-285750">
              <a:buFont typeface="Wingdings" pitchFamily="2" charset="2"/>
              <a:buChar char="Ø"/>
            </a:pPr>
            <a:r>
              <a:rPr lang="it-IT" dirty="0">
                <a:solidFill>
                  <a:srgbClr val="000000"/>
                </a:solidFill>
                <a:latin typeface="Times New Roman"/>
              </a:rPr>
              <a:t>DC Current per I/O Pin 40 mA </a:t>
            </a:r>
          </a:p>
          <a:p>
            <a:pPr marL="285750" indent="-285750">
              <a:buFont typeface="Wingdings" pitchFamily="2" charset="2"/>
              <a:buChar char="Ø"/>
            </a:pPr>
            <a:r>
              <a:rPr lang="en-IN" dirty="0">
                <a:solidFill>
                  <a:srgbClr val="000000"/>
                </a:solidFill>
                <a:latin typeface="Times New Roman"/>
              </a:rPr>
              <a:t>DC Current for 3.3V Pin 50 mA </a:t>
            </a:r>
          </a:p>
          <a:p>
            <a:pPr marL="285750" indent="-285750">
              <a:buFont typeface="Wingdings" pitchFamily="2" charset="2"/>
              <a:buChar char="Ø"/>
            </a:pPr>
            <a:r>
              <a:rPr lang="en-IN" dirty="0">
                <a:solidFill>
                  <a:srgbClr val="000000"/>
                </a:solidFill>
                <a:latin typeface="Times New Roman"/>
              </a:rPr>
              <a:t>Flash Memory 32 KB (ATmega328) of which 0.5 KB used by boot loader </a:t>
            </a:r>
          </a:p>
          <a:p>
            <a:pPr marL="285750" indent="-285750">
              <a:buFont typeface="Wingdings" pitchFamily="2" charset="2"/>
              <a:buChar char="Ø"/>
            </a:pPr>
            <a:r>
              <a:rPr lang="en-IN" dirty="0">
                <a:solidFill>
                  <a:srgbClr val="000000"/>
                </a:solidFill>
                <a:latin typeface="Times New Roman"/>
              </a:rPr>
              <a:t>SRAM 2 KB (ATmega328) </a:t>
            </a:r>
          </a:p>
          <a:p>
            <a:pPr marL="285750" indent="-285750">
              <a:buFont typeface="Wingdings" pitchFamily="2" charset="2"/>
              <a:buChar char="Ø"/>
            </a:pPr>
            <a:r>
              <a:rPr lang="en-IN" dirty="0">
                <a:solidFill>
                  <a:srgbClr val="000000"/>
                </a:solidFill>
                <a:latin typeface="Times New Roman"/>
              </a:rPr>
              <a:t>EEPROM 1 KB (ATmega328) </a:t>
            </a:r>
          </a:p>
          <a:p>
            <a:pPr marL="285750" indent="-285750">
              <a:buFont typeface="Wingdings" pitchFamily="2" charset="2"/>
              <a:buChar char="Ø"/>
            </a:pPr>
            <a:r>
              <a:rPr lang="en-IN" dirty="0">
                <a:solidFill>
                  <a:srgbClr val="000000"/>
                </a:solidFill>
                <a:latin typeface="Times New Roman"/>
              </a:rPr>
              <a:t>Clock Speed 16 MHz </a:t>
            </a:r>
            <a:endParaRPr lang="en-IN" dirty="0"/>
          </a:p>
        </p:txBody>
      </p:sp>
      <p:pic>
        <p:nvPicPr>
          <p:cNvPr id="1026" name="Picture 2" descr="C:\Users\Student\Desktop\ardiun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2133600"/>
            <a:ext cx="3581400" cy="313848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4343400" y="1443731"/>
            <a:ext cx="3048000" cy="381000"/>
          </a:xfrm>
          <a:prstGeom prst="rect">
            <a:avLst/>
          </a:prstGeom>
          <a:noFill/>
        </p:spPr>
        <p:txBody>
          <a:bodyPr wrap="square" rtlCol="0">
            <a:spAutoFit/>
          </a:bodyPr>
          <a:lstStyle/>
          <a:p>
            <a:r>
              <a:rPr lang="en-US" b="1" dirty="0" smtClean="0">
                <a:latin typeface="Times New Roman" pitchFamily="18" charset="0"/>
                <a:cs typeface="Times New Roman" pitchFamily="18" charset="0"/>
              </a:rPr>
              <a:t>FEATURES :</a:t>
            </a:r>
            <a:endParaRPr lang="en-IN" b="1" dirty="0">
              <a:latin typeface="Times New Roman" pitchFamily="18" charset="0"/>
              <a:cs typeface="Times New Roman" pitchFamily="18" charset="0"/>
            </a:endParaRPr>
          </a:p>
        </p:txBody>
      </p:sp>
    </p:spTree>
    <p:extLst>
      <p:ext uri="{BB962C8B-B14F-4D97-AF65-F5344CB8AC3E}">
        <p14:creationId xmlns:p14="http://schemas.microsoft.com/office/powerpoint/2010/main" val="166427751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itchFamily="18" charset="0"/>
                <a:cs typeface="Times New Roman" pitchFamily="18" charset="0"/>
              </a:rPr>
              <a:t>GSM MODULE(SIM 900)</a:t>
            </a:r>
            <a:endParaRPr lang="en-US" dirty="0">
              <a:latin typeface="Times New Roman" pitchFamily="18" charset="0"/>
              <a:cs typeface="Times New Roman" pitchFamily="18" charset="0"/>
            </a:endParaRPr>
          </a:p>
        </p:txBody>
      </p:sp>
      <p:sp>
        <p:nvSpPr>
          <p:cNvPr id="3" name="AutoShape 2" descr="IM140318001_1.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1828800"/>
            <a:ext cx="2552700" cy="312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3733800" y="1981200"/>
            <a:ext cx="5029200" cy="3693319"/>
          </a:xfrm>
          <a:prstGeom prst="rect">
            <a:avLst/>
          </a:prstGeom>
          <a:noFill/>
        </p:spPr>
        <p:txBody>
          <a:bodyPr wrap="square" rtlCol="0">
            <a:spAutoFit/>
          </a:bodyPr>
          <a:lstStyle/>
          <a:p>
            <a:r>
              <a:rPr lang="en-IN" b="1" dirty="0">
                <a:latin typeface="Open Sans"/>
              </a:rPr>
              <a:t>Features:</a:t>
            </a:r>
            <a:endParaRPr lang="en-IN" dirty="0">
              <a:latin typeface="Open Sans"/>
            </a:endParaRPr>
          </a:p>
          <a:p>
            <a:pPr marL="285750" indent="-285750">
              <a:buFont typeface="Wingdings" pitchFamily="2" charset="2"/>
              <a:buChar char="Ø"/>
            </a:pPr>
            <a:r>
              <a:rPr lang="en-IN" dirty="0">
                <a:solidFill>
                  <a:srgbClr val="222222"/>
                </a:solidFill>
                <a:latin typeface="Open Sans"/>
              </a:rPr>
              <a:t>Module No: </a:t>
            </a:r>
            <a:r>
              <a:rPr lang="en-IN" dirty="0" err="1">
                <a:solidFill>
                  <a:srgbClr val="222222"/>
                </a:solidFill>
                <a:latin typeface="Open Sans"/>
              </a:rPr>
              <a:t>Simcom</a:t>
            </a:r>
            <a:r>
              <a:rPr lang="en-IN" dirty="0">
                <a:solidFill>
                  <a:srgbClr val="222222"/>
                </a:solidFill>
                <a:latin typeface="Open Sans"/>
              </a:rPr>
              <a:t> SIM900 2G Module</a:t>
            </a:r>
          </a:p>
          <a:p>
            <a:pPr marL="285750" indent="-285750">
              <a:buFont typeface="Wingdings" pitchFamily="2" charset="2"/>
              <a:buChar char="Ø"/>
            </a:pPr>
            <a:r>
              <a:rPr lang="en-IN" dirty="0">
                <a:solidFill>
                  <a:srgbClr val="222222"/>
                </a:solidFill>
                <a:latin typeface="Open Sans"/>
              </a:rPr>
              <a:t>Power Supply: +5V</a:t>
            </a:r>
          </a:p>
          <a:p>
            <a:pPr marL="285750" indent="-285750">
              <a:buFont typeface="Wingdings" pitchFamily="2" charset="2"/>
              <a:buChar char="Ø"/>
            </a:pPr>
            <a:r>
              <a:rPr lang="en-IN" dirty="0">
                <a:solidFill>
                  <a:srgbClr val="222222"/>
                </a:solidFill>
                <a:latin typeface="Open Sans"/>
              </a:rPr>
              <a:t>Fully compatible with </a:t>
            </a:r>
            <a:r>
              <a:rPr lang="en-IN" dirty="0" err="1">
                <a:solidFill>
                  <a:srgbClr val="222222"/>
                </a:solidFill>
                <a:latin typeface="Open Sans"/>
              </a:rPr>
              <a:t>Arduino</a:t>
            </a:r>
            <a:r>
              <a:rPr lang="en-IN" dirty="0">
                <a:solidFill>
                  <a:srgbClr val="222222"/>
                </a:solidFill>
                <a:latin typeface="Open Sans"/>
              </a:rPr>
              <a:t>/Raspberry Pi/AVR/PIC/ARM/FPGA</a:t>
            </a:r>
          </a:p>
          <a:p>
            <a:pPr marL="285750" indent="-285750">
              <a:buFont typeface="Wingdings" pitchFamily="2" charset="2"/>
              <a:buChar char="Ø"/>
            </a:pPr>
            <a:r>
              <a:rPr lang="en-IN" dirty="0">
                <a:solidFill>
                  <a:srgbClr val="222222"/>
                </a:solidFill>
                <a:latin typeface="Open Sans"/>
              </a:rPr>
              <a:t>Free serial port connecting, you can select Hardware/Software Serial port control</a:t>
            </a:r>
          </a:p>
          <a:p>
            <a:pPr marL="285750" indent="-285750">
              <a:buFont typeface="Wingdings" pitchFamily="2" charset="2"/>
              <a:buChar char="Ø"/>
            </a:pPr>
            <a:r>
              <a:rPr lang="en-IN" dirty="0">
                <a:solidFill>
                  <a:srgbClr val="222222"/>
                </a:solidFill>
                <a:latin typeface="Open Sans"/>
              </a:rPr>
              <a:t>Super capacitor power supply for the RTC</a:t>
            </a:r>
          </a:p>
          <a:p>
            <a:pPr marL="285750" indent="-285750">
              <a:buFont typeface="Wingdings" pitchFamily="2" charset="2"/>
              <a:buChar char="Ø"/>
            </a:pPr>
            <a:r>
              <a:rPr lang="en-IN" dirty="0">
                <a:solidFill>
                  <a:srgbClr val="222222"/>
                </a:solidFill>
                <a:latin typeface="Open Sans"/>
              </a:rPr>
              <a:t>Not only can use the button for power on, but also can use the digital pin of </a:t>
            </a:r>
            <a:r>
              <a:rPr lang="en-IN" dirty="0" err="1">
                <a:solidFill>
                  <a:srgbClr val="222222"/>
                </a:solidFill>
                <a:latin typeface="Open Sans"/>
              </a:rPr>
              <a:t>Arduino</a:t>
            </a:r>
            <a:r>
              <a:rPr lang="en-IN" dirty="0">
                <a:solidFill>
                  <a:srgbClr val="222222"/>
                </a:solidFill>
                <a:latin typeface="Open Sans"/>
              </a:rPr>
              <a:t> to power on and reset the SIM900 module</a:t>
            </a:r>
          </a:p>
          <a:p>
            <a:pPr marL="285750" indent="-285750">
              <a:buFont typeface="Wingdings" pitchFamily="2" charset="2"/>
              <a:buChar char="Ø"/>
            </a:pPr>
            <a:r>
              <a:rPr lang="en-IN" dirty="0">
                <a:latin typeface="Open Sans"/>
              </a:rPr>
              <a:t>Quad-Band </a:t>
            </a:r>
            <a:r>
              <a:rPr lang="en-IN" b="1" dirty="0">
                <a:latin typeface="Open Sans"/>
              </a:rPr>
              <a:t>GSM(2G) GPRS/EDGE 850/900/1800/1900 MHz</a:t>
            </a:r>
            <a:endParaRPr lang="en-IN" dirty="0">
              <a:latin typeface="Open Sans"/>
            </a:endParaRPr>
          </a:p>
        </p:txBody>
      </p:sp>
    </p:spTree>
    <p:extLst>
      <p:ext uri="{BB962C8B-B14F-4D97-AF65-F5344CB8AC3E}">
        <p14:creationId xmlns:p14="http://schemas.microsoft.com/office/powerpoint/2010/main" val="57796877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28600" y="334392"/>
            <a:ext cx="8382000" cy="707886"/>
          </a:xfrm>
          <a:prstGeom prst="rect">
            <a:avLst/>
          </a:prstGeom>
          <a:noFill/>
        </p:spPr>
        <p:txBody>
          <a:bodyPr wrap="square" rtlCol="0">
            <a:spAutoFit/>
          </a:bodyPr>
          <a:lstStyle/>
          <a:p>
            <a:r>
              <a:rPr lang="en-US" sz="4000" b="1" dirty="0" smtClean="0">
                <a:latin typeface="Times New Roman" pitchFamily="18" charset="0"/>
                <a:cs typeface="Times New Roman" pitchFamily="18" charset="0"/>
              </a:rPr>
              <a:t>                   </a:t>
            </a:r>
            <a:r>
              <a:rPr lang="en-US" sz="4000" dirty="0" smtClean="0">
                <a:latin typeface="Times New Roman" pitchFamily="18" charset="0"/>
                <a:cs typeface="Times New Roman" pitchFamily="18" charset="0"/>
              </a:rPr>
              <a:t>BLUETOOTH MODULE</a:t>
            </a:r>
            <a:endParaRPr lang="en-US" sz="4000" dirty="0">
              <a:latin typeface="Times New Roman" pitchFamily="18" charset="0"/>
              <a:cs typeface="Times New Roman" pitchFamily="18" charset="0"/>
            </a:endParaRPr>
          </a:p>
        </p:txBody>
      </p:sp>
      <p:sp>
        <p:nvSpPr>
          <p:cNvPr id="5" name="TextBox 4"/>
          <p:cNvSpPr txBox="1"/>
          <p:nvPr/>
        </p:nvSpPr>
        <p:spPr>
          <a:xfrm>
            <a:off x="0" y="1905000"/>
            <a:ext cx="5486400" cy="4154984"/>
          </a:xfrm>
          <a:prstGeom prst="rect">
            <a:avLst/>
          </a:prstGeom>
          <a:noFill/>
        </p:spPr>
        <p:txBody>
          <a:bodyPr wrap="square" rtlCol="0">
            <a:spAutoFit/>
          </a:bodyPr>
          <a:lstStyle/>
          <a:p>
            <a:pPr marL="285750" indent="-285750">
              <a:buFont typeface="Wingdings" pitchFamily="2" charset="2"/>
              <a:buChar char="Ø"/>
            </a:pPr>
            <a:r>
              <a:rPr lang="en-IN" dirty="0" smtClean="0"/>
              <a:t> </a:t>
            </a:r>
            <a:r>
              <a:rPr lang="en-US" sz="2400" dirty="0" smtClean="0">
                <a:latin typeface="Times New Roman" pitchFamily="18" charset="0"/>
                <a:cs typeface="Times New Roman" pitchFamily="18" charset="0"/>
              </a:rPr>
              <a:t>Simple protocol, global implementation</a:t>
            </a:r>
          </a:p>
          <a:p>
            <a:pPr marL="342900" indent="-342900">
              <a:buFont typeface="Wingdings" pitchFamily="2" charset="2"/>
              <a:buChar char="Ø"/>
            </a:pPr>
            <a:endParaRPr lang="en-US" sz="2400" dirty="0" smtClean="0">
              <a:latin typeface="Times New Roman" pitchFamily="18" charset="0"/>
              <a:cs typeface="Times New Roman" pitchFamily="18" charset="0"/>
            </a:endParaRPr>
          </a:p>
          <a:p>
            <a:pPr marL="342900" indent="-342900">
              <a:buFont typeface="Wingdings" pitchFamily="2" charset="2"/>
              <a:buChar char="Ø"/>
            </a:pPr>
            <a:r>
              <a:rPr lang="en-US" sz="2400" dirty="0" smtClean="0">
                <a:latin typeface="Times New Roman" pitchFamily="18" charset="0"/>
                <a:cs typeface="Times New Roman" pitchFamily="18" charset="0"/>
              </a:rPr>
              <a:t>Data rates of 25kbps to 250kbps</a:t>
            </a:r>
          </a:p>
          <a:p>
            <a:pPr marL="342900" indent="-342900">
              <a:buFont typeface="Wingdings" pitchFamily="2" charset="2"/>
              <a:buChar char="Ø"/>
            </a:pPr>
            <a:endParaRPr lang="en-US" sz="2400" dirty="0" smtClean="0">
              <a:latin typeface="Times New Roman" pitchFamily="18" charset="0"/>
              <a:cs typeface="Times New Roman" pitchFamily="18" charset="0"/>
            </a:endParaRPr>
          </a:p>
          <a:p>
            <a:pPr marL="342900" indent="-342900">
              <a:buFont typeface="Wingdings" pitchFamily="2" charset="2"/>
              <a:buChar char="Ø"/>
            </a:pPr>
            <a:r>
              <a:rPr lang="en-US" sz="2400" dirty="0" smtClean="0">
                <a:latin typeface="Times New Roman" pitchFamily="18" charset="0"/>
                <a:cs typeface="Times New Roman" pitchFamily="18" charset="0"/>
              </a:rPr>
              <a:t>Minimum  Bandwidth required- 3MHz</a:t>
            </a:r>
          </a:p>
          <a:p>
            <a:pPr marL="342900" indent="-342900">
              <a:buFont typeface="Wingdings" pitchFamily="2" charset="2"/>
              <a:buChar char="Ø"/>
            </a:pPr>
            <a:endParaRPr lang="en-US" sz="2400" dirty="0" smtClean="0">
              <a:latin typeface="Times New Roman" pitchFamily="18" charset="0"/>
              <a:cs typeface="Times New Roman" pitchFamily="18" charset="0"/>
            </a:endParaRPr>
          </a:p>
          <a:p>
            <a:pPr marL="342900" indent="-342900">
              <a:buFont typeface="Wingdings" pitchFamily="2" charset="2"/>
              <a:buChar char="Ø"/>
            </a:pPr>
            <a:r>
              <a:rPr lang="en-US" sz="2400" dirty="0" smtClean="0">
                <a:latin typeface="Times New Roman" pitchFamily="18" charset="0"/>
                <a:cs typeface="Times New Roman" pitchFamily="18" charset="0"/>
              </a:rPr>
              <a:t>Point to multipoint communication </a:t>
            </a:r>
          </a:p>
          <a:p>
            <a:pPr marL="342900" indent="-342900">
              <a:buFont typeface="Wingdings" pitchFamily="2" charset="2"/>
              <a:buChar char="Ø"/>
            </a:pPr>
            <a:endParaRPr lang="en-US" sz="2400" dirty="0" smtClean="0">
              <a:latin typeface="Times New Roman" pitchFamily="18" charset="0"/>
              <a:cs typeface="Times New Roman" pitchFamily="18" charset="0"/>
            </a:endParaRPr>
          </a:p>
          <a:p>
            <a:pPr marL="342900" indent="-342900">
              <a:buFont typeface="Wingdings" pitchFamily="2" charset="2"/>
              <a:buChar char="Ø"/>
            </a:pPr>
            <a:r>
              <a:rPr lang="en-US" sz="2400" dirty="0" smtClean="0">
                <a:latin typeface="Times New Roman" pitchFamily="18" charset="0"/>
                <a:cs typeface="Times New Roman" pitchFamily="18" charset="0"/>
              </a:rPr>
              <a:t>Easily available in all mobile phones</a:t>
            </a:r>
          </a:p>
          <a:p>
            <a:endParaRPr lang="en-US" sz="2400" dirty="0" smtClean="0">
              <a:latin typeface="Times New Roman" pitchFamily="18" charset="0"/>
              <a:cs typeface="Times New Roman" pitchFamily="18" charset="0"/>
            </a:endParaRPr>
          </a:p>
          <a:p>
            <a:endParaRPr lang="en-US" sz="2400" dirty="0"/>
          </a:p>
        </p:txBody>
      </p:sp>
      <p:pic>
        <p:nvPicPr>
          <p:cNvPr id="3074" name="Picture 2" descr="C:\Users\Student\Desktop\Last PPTs\bluetooth\image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48399" y="1600200"/>
            <a:ext cx="2466975" cy="1847850"/>
          </a:xfrm>
          <a:prstGeom prst="rect">
            <a:avLst/>
          </a:prstGeom>
          <a:noFill/>
          <a:extLst>
            <a:ext uri="{909E8E84-426E-40DD-AFC4-6F175D3DCCD1}">
              <a14:hiddenFill xmlns:a14="http://schemas.microsoft.com/office/drawing/2010/main">
                <a:solidFill>
                  <a:srgbClr val="FFFFFF"/>
                </a:solidFill>
              </a14:hiddenFill>
            </a:ext>
          </a:extLst>
        </p:spPr>
      </p:pic>
      <p:pic>
        <p:nvPicPr>
          <p:cNvPr id="3075" name="Picture 3" descr="C:\Users\Student\Desktop\Last PPTs\bluetooth\images (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50485" y="3810000"/>
            <a:ext cx="3200400" cy="14287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itchFamily="18" charset="0"/>
                <a:cs typeface="Times New Roman" pitchFamily="18" charset="0"/>
              </a:rPr>
              <a:t>SYSTEM PHOTO</a:t>
            </a:r>
            <a:endParaRPr lang="en-US" dirty="0">
              <a:latin typeface="Times New Roman" pitchFamily="18" charset="0"/>
              <a:cs typeface="Times New Roman" pitchFamily="18" charset="0"/>
            </a:endParaRPr>
          </a:p>
        </p:txBody>
      </p:sp>
      <p:pic>
        <p:nvPicPr>
          <p:cNvPr id="2050" name="Picture 2" descr="C:\Users\BUNTY\Desktop\Selected\20160913_110240.jpg"/>
          <p:cNvPicPr>
            <a:picLocks noGrp="1" noChangeAspect="1" noChangeArrowheads="1"/>
          </p:cNvPicPr>
          <p:nvPr>
            <p:ph idx="1"/>
          </p:nvPr>
        </p:nvPicPr>
        <p:blipFill>
          <a:blip r:embed="rId2" cstate="print"/>
          <a:srcRect/>
          <a:stretch>
            <a:fillRect/>
          </a:stretch>
        </p:blipFill>
        <p:spPr bwMode="auto">
          <a:xfrm>
            <a:off x="990600" y="1676400"/>
            <a:ext cx="7315200" cy="5181600"/>
          </a:xfrm>
          <a:prstGeom prst="rect">
            <a:avLst/>
          </a:prstGeom>
          <a:noFill/>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sz="4000" b="1" dirty="0" smtClean="0">
                <a:cs typeface="Times New Roman" pitchFamily="18" charset="0"/>
              </a:rPr>
              <a:t>INTRODUCTION</a:t>
            </a:r>
            <a:endParaRPr lang="zh-CN" altLang="en-US" sz="4000" b="1" cap="none" dirty="0" smtClean="0">
              <a:cs typeface="Times New Roman" pitchFamily="18" charset="0"/>
            </a:endParaRPr>
          </a:p>
        </p:txBody>
      </p:sp>
      <p:pic>
        <p:nvPicPr>
          <p:cNvPr id="10243" name="Content Placeholder 3" descr="ecg_principle_slow.gif"/>
          <p:cNvPicPr>
            <a:picLocks noGrp="1" noChangeAspect="1"/>
          </p:cNvPicPr>
          <p:nvPr>
            <p:ph sz="quarter" idx="1"/>
          </p:nvPr>
        </p:nvPicPr>
        <p:blipFill>
          <a:blip r:embed="rId2"/>
          <a:srcRect/>
          <a:stretch>
            <a:fillRect/>
          </a:stretch>
        </p:blipFill>
        <p:spPr>
          <a:xfrm>
            <a:off x="4648200" y="1066800"/>
            <a:ext cx="3933825" cy="4495800"/>
          </a:xfrm>
        </p:spPr>
      </p:pic>
      <p:sp>
        <p:nvSpPr>
          <p:cNvPr id="7" name="TextBox 6"/>
          <p:cNvSpPr txBox="1"/>
          <p:nvPr/>
        </p:nvSpPr>
        <p:spPr>
          <a:xfrm>
            <a:off x="533400" y="1600200"/>
            <a:ext cx="4648200" cy="5262979"/>
          </a:xfrm>
          <a:prstGeom prst="rect">
            <a:avLst/>
          </a:prstGeom>
          <a:noFill/>
        </p:spPr>
        <p:txBody>
          <a:bodyPr>
            <a:spAutoFit/>
          </a:bodyPr>
          <a:lstStyle/>
          <a:p>
            <a:pPr algn="just"/>
            <a:r>
              <a:rPr lang="en-US" sz="2400" dirty="0" smtClean="0"/>
              <a:t>	In this system for design to detect the drowsiness and alcohol intake of car driver and perform necessary actions on real time.</a:t>
            </a:r>
          </a:p>
          <a:p>
            <a:r>
              <a:rPr lang="en-US" sz="2400" dirty="0" smtClean="0"/>
              <a:t> </a:t>
            </a:r>
          </a:p>
          <a:p>
            <a:pPr algn="just"/>
            <a:r>
              <a:rPr lang="en-US" sz="2400" dirty="0" smtClean="0"/>
              <a:t>	The design is based on computer vision and embedded system application principles. For the detection of drowsiness, it detects the eye closing rate of the person &amp; detect the alcoholic Intoxication of the driver.</a:t>
            </a:r>
            <a:endParaRPr lang="en-US" sz="2400" dirty="0">
              <a:cs typeface="Times New Roman" pitchFamily="18" charset="0"/>
            </a:endParaRPr>
          </a:p>
          <a:p>
            <a:pPr algn="just"/>
            <a:endParaRPr lang="en-US" sz="2400" dirty="0">
              <a:cs typeface="Times New Roman" pitchFamily="18" charset="0"/>
            </a:endParaRPr>
          </a:p>
          <a:p>
            <a:endParaRPr lang="zh-CN" altLang="en-US" sz="2400" dirty="0">
              <a:latin typeface="Century Schoolbook" pitchFamily="18" charset="0"/>
            </a:endParaRPr>
          </a:p>
        </p:txBody>
      </p:sp>
      <p:pic>
        <p:nvPicPr>
          <p:cNvPr id="9" name="Picture 2"/>
          <p:cNvPicPr>
            <a:picLocks noChangeAspect="1" noChangeArrowheads="1"/>
          </p:cNvPicPr>
          <p:nvPr/>
        </p:nvPicPr>
        <p:blipFill>
          <a:blip r:embed="rId3"/>
          <a:srcRect/>
          <a:stretch>
            <a:fillRect/>
          </a:stretch>
        </p:blipFill>
        <p:spPr bwMode="auto">
          <a:xfrm>
            <a:off x="5257800" y="1219200"/>
            <a:ext cx="3352801" cy="4343400"/>
          </a:xfrm>
          <a:prstGeom prst="rect">
            <a:avLst/>
          </a:prstGeom>
          <a:noFill/>
          <a:ln w="9525">
            <a:noFill/>
            <a:miter lim="800000"/>
            <a:headEnd/>
            <a:tailEnd/>
          </a:ln>
          <a:effectLst/>
        </p:spPr>
      </p:pic>
    </p:spTree>
    <p:extLst>
      <p:ext uri="{BB962C8B-B14F-4D97-AF65-F5344CB8AC3E}">
        <p14:creationId xmlns:p14="http://schemas.microsoft.com/office/powerpoint/2010/main" val="201251618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Student\Desktop\New folder\August\Ashish Data\New folder\System Flow Chart new.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1600201"/>
            <a:ext cx="4610100" cy="5324547"/>
          </a:xfrm>
          <a:prstGeom prst="rect">
            <a:avLst/>
          </a:prstGeom>
          <a:noFill/>
          <a:extLst>
            <a:ext uri="{909E8E84-426E-40DD-AFC4-6F175D3DCCD1}">
              <a14:hiddenFill xmlns:a14="http://schemas.microsoft.com/office/drawing/2010/main">
                <a:solidFill>
                  <a:srgbClr val="FFFFFF"/>
                </a:solidFill>
              </a14:hiddenFill>
            </a:ext>
          </a:extLst>
        </p:spPr>
      </p:pic>
      <p:sp>
        <p:nvSpPr>
          <p:cNvPr id="5" name="Title 4"/>
          <p:cNvSpPr>
            <a:spLocks noGrp="1"/>
          </p:cNvSpPr>
          <p:nvPr>
            <p:ph type="title"/>
          </p:nvPr>
        </p:nvSpPr>
        <p:spPr/>
        <p:txBody>
          <a:bodyPr/>
          <a:lstStyle/>
          <a:p>
            <a:r>
              <a:rPr lang="en-US" dirty="0" smtClean="0"/>
              <a:t>SYSTEM FLOW CHART</a:t>
            </a:r>
            <a:endParaRPr lang="en-US" dirty="0"/>
          </a:p>
        </p:txBody>
      </p:sp>
    </p:spTree>
    <p:extLst>
      <p:ext uri="{BB962C8B-B14F-4D97-AF65-F5344CB8AC3E}">
        <p14:creationId xmlns:p14="http://schemas.microsoft.com/office/powerpoint/2010/main" val="403732936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62000" y="228600"/>
            <a:ext cx="7315200" cy="707886"/>
          </a:xfrm>
          <a:prstGeom prst="rect">
            <a:avLst/>
          </a:prstGeom>
          <a:noFill/>
        </p:spPr>
        <p:txBody>
          <a:bodyPr wrap="square" rtlCol="0">
            <a:spAutoFit/>
          </a:bodyPr>
          <a:lstStyle/>
          <a:p>
            <a:pPr algn="ctr"/>
            <a:r>
              <a:rPr lang="en-US" sz="4000" dirty="0" smtClean="0">
                <a:latin typeface="Times New Roman" pitchFamily="18" charset="0"/>
                <a:cs typeface="Times New Roman" pitchFamily="18" charset="0"/>
              </a:rPr>
              <a:t>ADVANTAGES</a:t>
            </a:r>
            <a:endParaRPr lang="en-US" sz="4000" dirty="0">
              <a:latin typeface="Times New Roman" pitchFamily="18" charset="0"/>
              <a:cs typeface="Times New Roman" pitchFamily="18" charset="0"/>
            </a:endParaRPr>
          </a:p>
        </p:txBody>
      </p:sp>
      <p:sp>
        <p:nvSpPr>
          <p:cNvPr id="1025" name="Rectangle 1"/>
          <p:cNvSpPr>
            <a:spLocks noChangeArrowheads="1"/>
          </p:cNvSpPr>
          <p:nvPr/>
        </p:nvSpPr>
        <p:spPr bwMode="auto">
          <a:xfrm>
            <a:off x="304800" y="184666"/>
            <a:ext cx="8839199" cy="581697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Tx/>
              <a:buNone/>
              <a:tabLst/>
            </a:pPr>
            <a:endParaRPr kumimoji="0" lang="en-US" sz="1200" b="1"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endParaRPr>
          </a:p>
          <a:p>
            <a:pPr marL="0" marR="0" lvl="0" indent="0" algn="just" defTabSz="914400" rtl="0" eaLnBrk="1" fontAlgn="base" latinLnBrk="0" hangingPunct="1">
              <a:lnSpc>
                <a:spcPct val="100000"/>
              </a:lnSpc>
              <a:spcBef>
                <a:spcPct val="0"/>
              </a:spcBef>
              <a:spcAft>
                <a:spcPct val="0"/>
              </a:spcAft>
              <a:buClrTx/>
              <a:buSzTx/>
              <a:buFontTx/>
              <a:buNone/>
              <a:tabLst/>
            </a:pPr>
            <a:endParaRPr lang="en-US" sz="1200" b="1" dirty="0" smtClean="0">
              <a:latin typeface="Times New Roman" pitchFamily="18" charset="0"/>
              <a:ea typeface="Times New Roman" pitchFamily="18" charset="0"/>
              <a:cs typeface="Times New Roman" pitchFamily="18" charset="0"/>
            </a:endParaRPr>
          </a:p>
          <a:p>
            <a:pPr marL="0" marR="0" lvl="0" indent="0" algn="just" defTabSz="914400" rtl="0" eaLnBrk="1" fontAlgn="base" latinLnBrk="0" hangingPunct="1">
              <a:lnSpc>
                <a:spcPct val="100000"/>
              </a:lnSpc>
              <a:spcBef>
                <a:spcPct val="0"/>
              </a:spcBef>
              <a:spcAft>
                <a:spcPct val="0"/>
              </a:spcAft>
              <a:buClrTx/>
              <a:buSzTx/>
              <a:buFontTx/>
              <a:buNone/>
              <a:tabLst/>
            </a:pPr>
            <a:endParaRPr kumimoji="0" lang="en-US" sz="1200" b="1"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endParaRPr>
          </a:p>
          <a:p>
            <a:pPr marL="0" marR="0" lvl="0" indent="0" algn="just" defTabSz="914400" rtl="0" eaLnBrk="1" fontAlgn="base" latinLnBrk="0" hangingPunct="1">
              <a:lnSpc>
                <a:spcPct val="100000"/>
              </a:lnSpc>
              <a:spcBef>
                <a:spcPct val="0"/>
              </a:spcBef>
              <a:spcAft>
                <a:spcPct val="0"/>
              </a:spcAft>
              <a:buClrTx/>
              <a:buSzTx/>
              <a:buFontTx/>
              <a:buNone/>
              <a:tabLst/>
            </a:pPr>
            <a:endParaRPr lang="en-US" sz="1200" b="1" dirty="0" smtClean="0">
              <a:latin typeface="Times New Roman" pitchFamily="18" charset="0"/>
              <a:ea typeface="Times New Roman" pitchFamily="18" charset="0"/>
              <a:cs typeface="Times New Roman" pitchFamily="18" charset="0"/>
            </a:endParaRPr>
          </a:p>
          <a:p>
            <a:pPr marL="0" marR="0" lvl="0" indent="0" algn="just" defTabSz="914400" rtl="0" eaLnBrk="1" fontAlgn="base" latinLnBrk="0" hangingPunct="1">
              <a:lnSpc>
                <a:spcPct val="100000"/>
              </a:lnSpc>
              <a:spcBef>
                <a:spcPct val="0"/>
              </a:spcBef>
              <a:spcAft>
                <a:spcPct val="0"/>
              </a:spcAft>
              <a:buClrTx/>
              <a:buSzTx/>
              <a:buFontTx/>
              <a:buNone/>
              <a:tabLst/>
            </a:pPr>
            <a:endParaRPr kumimoji="0" lang="en-US" sz="1200" b="1"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endParaRPr>
          </a:p>
          <a:p>
            <a:pPr marL="457200" marR="0" lvl="0" indent="-457200" algn="just" defTabSz="914400" rtl="0" eaLnBrk="1" fontAlgn="base" latinLnBrk="0" hangingPunct="1">
              <a:lnSpc>
                <a:spcPct val="100000"/>
              </a:lnSpc>
              <a:spcBef>
                <a:spcPct val="0"/>
              </a:spcBef>
              <a:spcAft>
                <a:spcPct val="0"/>
              </a:spcAft>
              <a:buClrTx/>
              <a:buSzTx/>
              <a:buFont typeface="Arial" pitchFamily="34" charset="0"/>
              <a:buChar char="•"/>
              <a:tabLst/>
            </a:pPr>
            <a:endParaRPr kumimoji="0" lang="en-US" sz="2400" b="0"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endParaRPr>
          </a:p>
          <a:p>
            <a:pPr marL="457200" lvl="0" indent="-457200" algn="just" fontAlgn="base">
              <a:spcBef>
                <a:spcPct val="0"/>
              </a:spcBef>
              <a:spcAft>
                <a:spcPct val="0"/>
              </a:spcAft>
              <a:buFont typeface="Wingdings" pitchFamily="2" charset="2"/>
              <a:buChar char="Ø"/>
            </a:pPr>
            <a:r>
              <a:rPr lang="en-US" sz="2400" dirty="0">
                <a:latin typeface="Times New Roman" pitchFamily="18" charset="0"/>
                <a:ea typeface="Times New Roman" pitchFamily="18" charset="0"/>
                <a:cs typeface="Times New Roman" pitchFamily="18" charset="0"/>
              </a:rPr>
              <a:t>This method can also be used for small moving objects.</a:t>
            </a:r>
          </a:p>
          <a:p>
            <a:pPr marL="342900" marR="0" lvl="0" indent="-342900" algn="just" defTabSz="914400" rtl="0" eaLnBrk="1" fontAlgn="base" latinLnBrk="0" hangingPunct="1">
              <a:lnSpc>
                <a:spcPct val="100000"/>
              </a:lnSpc>
              <a:spcBef>
                <a:spcPct val="0"/>
              </a:spcBef>
              <a:spcAft>
                <a:spcPct val="0"/>
              </a:spcAft>
              <a:buClrTx/>
              <a:buSzTx/>
              <a:buFont typeface="Wingdings" pitchFamily="2" charset="2"/>
              <a:buChar char="Ø"/>
              <a:tabLst/>
            </a:pPr>
            <a:endParaRPr kumimoji="0" lang="en-US" sz="2400" b="0" i="0" u="none" strike="noStrike" cap="none" normalizeH="0" baseline="0" dirty="0" smtClean="0">
              <a:ln>
                <a:noFill/>
              </a:ln>
              <a:solidFill>
                <a:schemeClr val="tx1"/>
              </a:solidFill>
              <a:effectLst/>
              <a:latin typeface="Times New Roman" pitchFamily="18" charset="0"/>
              <a:cs typeface="Times New Roman" pitchFamily="18" charset="0"/>
            </a:endParaRPr>
          </a:p>
          <a:p>
            <a:pPr marL="457200" lvl="0" indent="-457200" algn="just" eaLnBrk="0" fontAlgn="base" hangingPunct="0">
              <a:spcBef>
                <a:spcPct val="0"/>
              </a:spcBef>
              <a:spcAft>
                <a:spcPct val="0"/>
              </a:spcAft>
              <a:buFont typeface="Wingdings" pitchFamily="2" charset="2"/>
              <a:buChar char="Ø"/>
            </a:pPr>
            <a:r>
              <a:rPr lang="en-US" sz="2400" dirty="0" smtClean="0">
                <a:latin typeface="Times New Roman" pitchFamily="18" charset="0"/>
                <a:ea typeface="Calibri" pitchFamily="34" charset="0"/>
                <a:cs typeface="Times New Roman" pitchFamily="18" charset="0"/>
              </a:rPr>
              <a:t>The </a:t>
            </a:r>
            <a:r>
              <a:rPr lang="en-US" sz="2400" dirty="0">
                <a:latin typeface="Times New Roman" pitchFamily="18" charset="0"/>
                <a:ea typeface="Calibri" pitchFamily="34" charset="0"/>
                <a:cs typeface="Times New Roman" pitchFamily="18" charset="0"/>
              </a:rPr>
              <a:t>template matching algorithm decreases the computation time as the </a:t>
            </a:r>
            <a:r>
              <a:rPr lang="en-US" sz="2400" dirty="0" smtClean="0">
                <a:latin typeface="Times New Roman" pitchFamily="18" charset="0"/>
                <a:ea typeface="Calibri" pitchFamily="34" charset="0"/>
                <a:cs typeface="Times New Roman" pitchFamily="18" charset="0"/>
              </a:rPr>
              <a:t>Region of </a:t>
            </a:r>
            <a:r>
              <a:rPr lang="en-US" sz="2400" dirty="0">
                <a:latin typeface="Times New Roman" pitchFamily="18" charset="0"/>
                <a:ea typeface="Calibri" pitchFamily="34" charset="0"/>
                <a:cs typeface="Times New Roman" pitchFamily="18" charset="0"/>
              </a:rPr>
              <a:t>interest (ROI) is dynamically found out</a:t>
            </a:r>
            <a:r>
              <a:rPr lang="en-US" sz="2400" dirty="0" smtClean="0">
                <a:latin typeface="Times New Roman" pitchFamily="18" charset="0"/>
                <a:ea typeface="Calibri" pitchFamily="34" charset="0"/>
                <a:cs typeface="Times New Roman" pitchFamily="18" charset="0"/>
              </a:rPr>
              <a:t>.</a:t>
            </a:r>
          </a:p>
          <a:p>
            <a:pPr marL="457200" marR="0" lvl="0" indent="-457200" algn="just" defTabSz="914400" rtl="0" eaLnBrk="0" fontAlgn="base" latinLnBrk="0" hangingPunct="0">
              <a:lnSpc>
                <a:spcPct val="100000"/>
              </a:lnSpc>
              <a:spcBef>
                <a:spcPct val="0"/>
              </a:spcBef>
              <a:spcAft>
                <a:spcPct val="0"/>
              </a:spcAft>
              <a:buClrTx/>
              <a:buSzTx/>
              <a:buFont typeface="Wingdings" pitchFamily="2" charset="2"/>
              <a:buChar char="Ø"/>
              <a:tabLst/>
            </a:pPr>
            <a:endParaRPr kumimoji="0" lang="en-US" sz="2400" b="0" i="0" u="none" strike="noStrike" cap="none" normalizeH="0" baseline="0" dirty="0" smtClean="0">
              <a:ln>
                <a:noFill/>
              </a:ln>
              <a:solidFill>
                <a:schemeClr val="tx1"/>
              </a:solidFill>
              <a:effectLst/>
              <a:latin typeface="Times New Roman" pitchFamily="18" charset="0"/>
              <a:cs typeface="Times New Roman" pitchFamily="18" charset="0"/>
            </a:endParaRPr>
          </a:p>
          <a:p>
            <a:pPr marL="342900" lvl="0" indent="-342900" eaLnBrk="0" fontAlgn="base" hangingPunct="0">
              <a:spcBef>
                <a:spcPct val="0"/>
              </a:spcBef>
              <a:spcAft>
                <a:spcPct val="0"/>
              </a:spcAft>
              <a:buFont typeface="Wingdings" pitchFamily="2" charset="2"/>
              <a:buChar char="Ø"/>
            </a:pPr>
            <a:r>
              <a:rPr lang="en-US" sz="2400" dirty="0" smtClean="0">
                <a:latin typeface="Times New Roman" pitchFamily="18" charset="0"/>
                <a:ea typeface="Calibri" pitchFamily="34" charset="0"/>
                <a:cs typeface="Times New Roman" pitchFamily="18" charset="0"/>
              </a:rPr>
              <a:t>    The </a:t>
            </a:r>
            <a:r>
              <a:rPr lang="en-US" sz="2400" dirty="0">
                <a:latin typeface="Times New Roman" pitchFamily="18" charset="0"/>
                <a:ea typeface="Calibri" pitchFamily="34" charset="0"/>
                <a:cs typeface="Times New Roman" pitchFamily="18" charset="0"/>
              </a:rPr>
              <a:t>above automated object detection and tracking system can </a:t>
            </a:r>
            <a:r>
              <a:rPr lang="en-US" sz="2400" dirty="0" smtClean="0">
                <a:latin typeface="Times New Roman" pitchFamily="18" charset="0"/>
                <a:ea typeface="Calibri" pitchFamily="34" charset="0"/>
                <a:cs typeface="Times New Roman" pitchFamily="18" charset="0"/>
              </a:rPr>
              <a:t>  work perfectly under </a:t>
            </a:r>
            <a:r>
              <a:rPr lang="en-US" sz="2400" dirty="0">
                <a:latin typeface="Times New Roman" pitchFamily="18" charset="0"/>
                <a:ea typeface="Calibri" pitchFamily="34" charset="0"/>
                <a:cs typeface="Times New Roman" pitchFamily="18" charset="0"/>
              </a:rPr>
              <a:t>low lighting conditions so it can be used in surveillance and </a:t>
            </a:r>
            <a:r>
              <a:rPr lang="en-US" sz="2400" dirty="0" smtClean="0">
                <a:latin typeface="Times New Roman" pitchFamily="18" charset="0"/>
                <a:ea typeface="Calibri" pitchFamily="34" charset="0"/>
                <a:cs typeface="Times New Roman" pitchFamily="18" charset="0"/>
              </a:rPr>
              <a:t>video conferencing.</a:t>
            </a:r>
          </a:p>
          <a:p>
            <a:pPr lvl="0" eaLnBrk="0" fontAlgn="base" hangingPunct="0">
              <a:spcBef>
                <a:spcPct val="0"/>
              </a:spcBef>
              <a:spcAft>
                <a:spcPct val="0"/>
              </a:spcAft>
            </a:pPr>
            <a:endParaRPr lang="en-US" sz="2400" dirty="0" smtClean="0">
              <a:latin typeface="Times New Roman" pitchFamily="18" charset="0"/>
              <a:ea typeface="Calibri" pitchFamily="34" charset="0"/>
              <a:cs typeface="Times New Roman" pitchFamily="18" charset="0"/>
            </a:endParaRPr>
          </a:p>
          <a:p>
            <a:pPr marL="342900" lvl="0" indent="-342900" eaLnBrk="0" fontAlgn="base" hangingPunct="0">
              <a:spcBef>
                <a:spcPct val="0"/>
              </a:spcBef>
              <a:spcAft>
                <a:spcPct val="0"/>
              </a:spcAft>
              <a:buFont typeface="Wingdings" pitchFamily="2" charset="2"/>
              <a:buChar char="Ø"/>
            </a:pPr>
            <a:r>
              <a:rPr kumimoji="0" lang="en-US" sz="2400" b="0" i="0" u="none" strike="noStrike" cap="none" normalizeH="0" baseline="0" dirty="0">
                <a:ln>
                  <a:noFill/>
                </a:ln>
                <a:solidFill>
                  <a:schemeClr val="tx1"/>
                </a:solidFill>
                <a:effectLst/>
                <a:latin typeface="Times New Roman" pitchFamily="18" charset="0"/>
                <a:ea typeface="Calibri" pitchFamily="34" charset="0"/>
                <a:cs typeface="Times New Roman" pitchFamily="18" charset="0"/>
              </a:rPr>
              <a:t> </a:t>
            </a:r>
            <a:r>
              <a:rPr kumimoji="0" lang="en-US" sz="24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There is good accuracy for alcohol</a:t>
            </a:r>
            <a:r>
              <a:rPr kumimoji="0" lang="en-US" sz="2400" b="0" i="0" u="none" strike="noStrike" cap="none" normalizeH="0" dirty="0" smtClean="0">
                <a:ln>
                  <a:noFill/>
                </a:ln>
                <a:solidFill>
                  <a:schemeClr val="tx1"/>
                </a:solidFill>
                <a:effectLst/>
                <a:latin typeface="Times New Roman" pitchFamily="18" charset="0"/>
                <a:ea typeface="Calibri" pitchFamily="34" charset="0"/>
                <a:cs typeface="Times New Roman" pitchFamily="18" charset="0"/>
              </a:rPr>
              <a:t> detection in any condition.</a:t>
            </a:r>
            <a:endParaRPr kumimoji="0" lang="en-US" sz="24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endParaRPr>
          </a:p>
          <a:p>
            <a:pPr marL="342900" marR="0" lvl="0" indent="-342900" algn="just" defTabSz="914400" rtl="0" eaLnBrk="0" fontAlgn="base" latinLnBrk="0" hangingPunct="0">
              <a:lnSpc>
                <a:spcPct val="100000"/>
              </a:lnSpc>
              <a:spcBef>
                <a:spcPct val="0"/>
              </a:spcBef>
              <a:spcAft>
                <a:spcPct val="0"/>
              </a:spcAft>
              <a:buClrTx/>
              <a:buSzTx/>
              <a:buFont typeface="Wingdings" pitchFamily="2" charset="2"/>
              <a:buChar char="Ø"/>
              <a:tabLst/>
            </a:pPr>
            <a:endParaRPr kumimoji="0" lang="en-US" sz="2400" b="0" i="0" u="none" strike="noStrike" cap="none" normalizeH="0" baseline="0" dirty="0" smtClean="0">
              <a:ln>
                <a:noFill/>
              </a:ln>
              <a:solidFill>
                <a:schemeClr val="tx1"/>
              </a:solidFill>
              <a:effectLst/>
              <a:latin typeface="Times New Roman" pitchFamily="18" charset="0"/>
              <a:cs typeface="Times New Roman" pitchFamily="18" charset="0"/>
            </a:endParaRPr>
          </a:p>
          <a:p>
            <a:pPr marL="0" marR="0" lvl="0" indent="0" algn="just" defTabSz="914400" rtl="0" eaLnBrk="0" fontAlgn="base" latinLnBrk="0" hangingPunct="0">
              <a:lnSpc>
                <a:spcPct val="100000"/>
              </a:lnSpc>
              <a:spcBef>
                <a:spcPct val="0"/>
              </a:spcBef>
              <a:spcAft>
                <a:spcPct val="0"/>
              </a:spcAft>
              <a:buClrTx/>
              <a:buSzTx/>
              <a:tabLst/>
            </a:pPr>
            <a:endParaRPr kumimoji="0" lang="en-US" sz="2400" b="0" i="0" u="none" strike="noStrike" cap="none" normalizeH="0" baseline="0" dirty="0" smtClean="0">
              <a:ln>
                <a:noFill/>
              </a:ln>
              <a:solidFill>
                <a:schemeClr val="tx1"/>
              </a:solidFill>
              <a:effectLst/>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latin typeface="Times New Roman" pitchFamily="18" charset="0"/>
                <a:cs typeface="Times New Roman" pitchFamily="18" charset="0"/>
              </a:rPr>
              <a:t>APPLICATIONS</a:t>
            </a:r>
            <a:br>
              <a:rPr lang="en-US" dirty="0" smtClean="0">
                <a:latin typeface="Times New Roman" pitchFamily="18" charset="0"/>
                <a:cs typeface="Times New Roman" pitchFamily="18" charset="0"/>
              </a:rPr>
            </a:br>
            <a:endParaRPr lang="en-US" dirty="0">
              <a:latin typeface="Times New Roman" pitchFamily="18" charset="0"/>
              <a:cs typeface="Times New Roman" pitchFamily="18" charset="0"/>
            </a:endParaRPr>
          </a:p>
        </p:txBody>
      </p:sp>
      <p:sp>
        <p:nvSpPr>
          <p:cNvPr id="3" name="Content Placeholder 2"/>
          <p:cNvSpPr>
            <a:spLocks noGrp="1"/>
          </p:cNvSpPr>
          <p:nvPr>
            <p:ph idx="1"/>
          </p:nvPr>
        </p:nvSpPr>
        <p:spPr/>
        <p:txBody>
          <a:bodyPr>
            <a:normAutofit lnSpcReduction="10000"/>
          </a:bodyPr>
          <a:lstStyle/>
          <a:p>
            <a:pPr lvl="0">
              <a:spcBef>
                <a:spcPts val="0"/>
              </a:spcBef>
              <a:buFont typeface="Wingdings" pitchFamily="2" charset="2"/>
              <a:buChar char="Ø"/>
            </a:pPr>
            <a:r>
              <a:rPr lang="en-US" sz="2400" dirty="0">
                <a:solidFill>
                  <a:prstClr val="black"/>
                </a:solidFill>
                <a:latin typeface="Times New Roman" pitchFamily="18" charset="0"/>
                <a:cs typeface="Times New Roman" pitchFamily="18" charset="0"/>
              </a:rPr>
              <a:t>This system can be implemented in the larger vehicles like trucks and buses and further more vehicles like passenger and cargo trains. </a:t>
            </a:r>
          </a:p>
          <a:p>
            <a:pPr marL="0" lvl="0" indent="0">
              <a:spcBef>
                <a:spcPts val="0"/>
              </a:spcBef>
              <a:buNone/>
            </a:pPr>
            <a:endParaRPr lang="en-US" sz="2400" dirty="0">
              <a:solidFill>
                <a:prstClr val="black"/>
              </a:solidFill>
              <a:latin typeface="Times New Roman" pitchFamily="18" charset="0"/>
              <a:cs typeface="Times New Roman" pitchFamily="18" charset="0"/>
            </a:endParaRPr>
          </a:p>
          <a:p>
            <a:pPr lvl="0">
              <a:spcBef>
                <a:spcPts val="0"/>
              </a:spcBef>
              <a:buFont typeface="Wingdings" pitchFamily="2" charset="2"/>
              <a:buChar char="Ø"/>
            </a:pPr>
            <a:r>
              <a:rPr lang="en-US" sz="2400" dirty="0">
                <a:solidFill>
                  <a:prstClr val="black"/>
                </a:solidFill>
                <a:latin typeface="Times New Roman" pitchFamily="18" charset="0"/>
                <a:cs typeface="Times New Roman" pitchFamily="18" charset="0"/>
              </a:rPr>
              <a:t>This proposed system can be used as the warning system to avoid collisions in the National Highways.</a:t>
            </a:r>
          </a:p>
          <a:p>
            <a:pPr marL="0" lvl="0" indent="0">
              <a:spcBef>
                <a:spcPts val="0"/>
              </a:spcBef>
              <a:buNone/>
            </a:pPr>
            <a:endParaRPr lang="en-US" sz="2400" dirty="0">
              <a:solidFill>
                <a:prstClr val="black"/>
              </a:solidFill>
              <a:latin typeface="Times New Roman" pitchFamily="18" charset="0"/>
              <a:cs typeface="Times New Roman" pitchFamily="18" charset="0"/>
            </a:endParaRPr>
          </a:p>
          <a:p>
            <a:pPr lvl="0">
              <a:spcBef>
                <a:spcPts val="0"/>
              </a:spcBef>
              <a:buFont typeface="Wingdings" pitchFamily="2" charset="2"/>
              <a:buChar char="Ø"/>
            </a:pPr>
            <a:r>
              <a:rPr lang="en-US" sz="2400" dirty="0">
                <a:solidFill>
                  <a:prstClr val="black"/>
                </a:solidFill>
                <a:latin typeface="Times New Roman" pitchFamily="18" charset="0"/>
                <a:cs typeface="Times New Roman" pitchFamily="18" charset="0"/>
              </a:rPr>
              <a:t>This system can be further developed using the image processing technique to analyze the driver’s facial expressions to understand the different situations that can arise while driving.</a:t>
            </a:r>
          </a:p>
          <a:p>
            <a:pPr lvl="0">
              <a:spcBef>
                <a:spcPts val="0"/>
              </a:spcBef>
              <a:buFont typeface="Wingdings" pitchFamily="2" charset="2"/>
              <a:buChar char="Ø"/>
            </a:pPr>
            <a:endParaRPr lang="en-US" sz="2400" dirty="0">
              <a:solidFill>
                <a:prstClr val="black"/>
              </a:solidFill>
              <a:latin typeface="Times New Roman" pitchFamily="18" charset="0"/>
              <a:cs typeface="Times New Roman" pitchFamily="18" charset="0"/>
            </a:endParaRPr>
          </a:p>
          <a:p>
            <a:pPr lvl="0">
              <a:spcBef>
                <a:spcPts val="0"/>
              </a:spcBef>
              <a:buFont typeface="Wingdings" pitchFamily="2" charset="2"/>
              <a:buChar char="Ø"/>
            </a:pPr>
            <a:r>
              <a:rPr lang="en-US" sz="2400" dirty="0">
                <a:solidFill>
                  <a:prstClr val="black"/>
                </a:solidFill>
                <a:latin typeface="Times New Roman" pitchFamily="18" charset="0"/>
                <a:cs typeface="Times New Roman" pitchFamily="18" charset="0"/>
              </a:rPr>
              <a:t>Alcohol detection is helps for Police department..</a:t>
            </a:r>
          </a:p>
          <a:p>
            <a:pPr lvl="0">
              <a:spcBef>
                <a:spcPts val="0"/>
              </a:spcBef>
              <a:buFont typeface="Wingdings" pitchFamily="2" charset="2"/>
              <a:buChar char="Ø"/>
            </a:pPr>
            <a:endParaRPr lang="en-US" sz="2400" dirty="0">
              <a:solidFill>
                <a:prstClr val="black"/>
              </a:solidFill>
              <a:latin typeface="Times New Roman" pitchFamily="18" charset="0"/>
              <a:cs typeface="Times New Roman" pitchFamily="18" charset="0"/>
            </a:endParaRPr>
          </a:p>
          <a:p>
            <a:endParaRPr lang="en-US" dirty="0">
              <a:latin typeface="Times New Roman" pitchFamily="18" charset="0"/>
              <a:cs typeface="Times New Roman" pitchFamily="18" charset="0"/>
            </a:endParaRPr>
          </a:p>
        </p:txBody>
      </p:sp>
    </p:spTree>
    <p:extLst>
      <p:ext uri="{BB962C8B-B14F-4D97-AF65-F5344CB8AC3E}">
        <p14:creationId xmlns:p14="http://schemas.microsoft.com/office/powerpoint/2010/main" val="1325119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33400" y="533400"/>
            <a:ext cx="7620000" cy="1815882"/>
          </a:xfrm>
          <a:prstGeom prst="rect">
            <a:avLst/>
          </a:prstGeom>
          <a:noFill/>
        </p:spPr>
        <p:txBody>
          <a:bodyPr wrap="square" rtlCol="0">
            <a:spAutoFit/>
          </a:bodyPr>
          <a:lstStyle/>
          <a:p>
            <a:pPr algn="ctr"/>
            <a:r>
              <a:rPr lang="en-US" sz="4000" b="1" dirty="0" smtClean="0">
                <a:latin typeface="Times New Roman" pitchFamily="18" charset="0"/>
                <a:cs typeface="Times New Roman" pitchFamily="18" charset="0"/>
              </a:rPr>
              <a:t>CONCLUSION</a:t>
            </a:r>
          </a:p>
          <a:p>
            <a:endParaRPr lang="en-US" dirty="0"/>
          </a:p>
          <a:p>
            <a:pPr algn="just"/>
            <a:r>
              <a:rPr lang="en-US" dirty="0" smtClean="0"/>
              <a:t>	</a:t>
            </a:r>
          </a:p>
          <a:p>
            <a:pPr algn="just"/>
            <a:r>
              <a:rPr lang="en-US" dirty="0"/>
              <a:t>	</a:t>
            </a:r>
          </a:p>
          <a:p>
            <a:endParaRPr lang="en-US" dirty="0"/>
          </a:p>
        </p:txBody>
      </p:sp>
      <p:sp>
        <p:nvSpPr>
          <p:cNvPr id="5122" name="Rectangle 2"/>
          <p:cNvSpPr>
            <a:spLocks noChangeArrowheads="1"/>
          </p:cNvSpPr>
          <p:nvPr/>
        </p:nvSpPr>
        <p:spPr bwMode="auto">
          <a:xfrm>
            <a:off x="304800" y="1676400"/>
            <a:ext cx="8382000" cy="2677656"/>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dirty="0">
                <a:latin typeface="Times New Roman"/>
                <a:ea typeface="Times New Roman"/>
              </a:rPr>
              <a:t>The proposed system deals with detection of alcohol and drowsiness using sensors to get the notification message with help of GSM modules and accordingly precautions are taken. The system works well even in case of drivers wearing spectacles and under low light conditions also. The Algorithm we implemented works exceptionally well in all the circumstances. We have discovered that upgrading hardware gives better </a:t>
            </a:r>
            <a:r>
              <a:rPr lang="en-US" sz="2400" dirty="0" smtClean="0">
                <a:latin typeface="Times New Roman"/>
                <a:ea typeface="Times New Roman"/>
              </a:rPr>
              <a:t>results.</a:t>
            </a:r>
            <a:endParaRPr kumimoji="0" lang="en-US" sz="2400" b="0" i="0" u="none" strike="noStrike" cap="none" normalizeH="0" baseline="0" dirty="0" smtClean="0">
              <a:ln>
                <a:noFill/>
              </a:ln>
              <a:solidFill>
                <a:schemeClr val="tx1"/>
              </a:solidFill>
              <a:effectLst/>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b="1" dirty="0" smtClean="0">
                <a:latin typeface="Times New Roman" pitchFamily="18" charset="0"/>
                <a:cs typeface="Times New Roman" pitchFamily="18" charset="0"/>
              </a:rPr>
              <a:t>REFRENCES</a:t>
            </a:r>
            <a:endParaRPr lang="en-IN" sz="4000" b="1" dirty="0">
              <a:latin typeface="Times New Roman" pitchFamily="18" charset="0"/>
              <a:cs typeface="Times New Roman" pitchFamily="18" charset="0"/>
            </a:endParaRPr>
          </a:p>
        </p:txBody>
      </p:sp>
      <p:sp>
        <p:nvSpPr>
          <p:cNvPr id="3" name="Content Placeholder 2"/>
          <p:cNvSpPr>
            <a:spLocks noGrp="1"/>
          </p:cNvSpPr>
          <p:nvPr>
            <p:ph idx="1"/>
          </p:nvPr>
        </p:nvSpPr>
        <p:spPr>
          <a:xfrm>
            <a:off x="457200" y="1371600"/>
            <a:ext cx="8229600" cy="4754563"/>
          </a:xfrm>
        </p:spPr>
        <p:txBody>
          <a:bodyPr/>
          <a:lstStyle/>
          <a:p>
            <a:pPr lvl="0" algn="just">
              <a:spcBef>
                <a:spcPts val="0"/>
              </a:spcBef>
              <a:buFont typeface="+mj-lt"/>
              <a:buAutoNum type="arabicParenR"/>
            </a:pPr>
            <a:r>
              <a:rPr lang="en-IN" sz="1600" dirty="0" err="1">
                <a:solidFill>
                  <a:prstClr val="black"/>
                </a:solidFill>
                <a:latin typeface="Times New Roman"/>
                <a:ea typeface="SimSun"/>
                <a:cs typeface="Times New Roman"/>
              </a:rPr>
              <a:t>Dwipjoy</a:t>
            </a:r>
            <a:r>
              <a:rPr lang="en-IN" sz="1600" dirty="0">
                <a:solidFill>
                  <a:prstClr val="black"/>
                </a:solidFill>
                <a:latin typeface="Times New Roman"/>
                <a:ea typeface="SimSun"/>
                <a:cs typeface="Times New Roman"/>
              </a:rPr>
              <a:t> </a:t>
            </a:r>
            <a:r>
              <a:rPr lang="en-IN" sz="1600" dirty="0" err="1">
                <a:solidFill>
                  <a:prstClr val="black"/>
                </a:solidFill>
                <a:latin typeface="Times New Roman"/>
                <a:ea typeface="SimSun"/>
                <a:cs typeface="Times New Roman"/>
              </a:rPr>
              <a:t>Sarkar</a:t>
            </a:r>
            <a:r>
              <a:rPr lang="en-IN" sz="1600" dirty="0">
                <a:solidFill>
                  <a:prstClr val="black"/>
                </a:solidFill>
                <a:latin typeface="Times New Roman"/>
                <a:ea typeface="SimSun"/>
                <a:cs typeface="Times New Roman"/>
              </a:rPr>
              <a:t>, </a:t>
            </a:r>
            <a:r>
              <a:rPr lang="en-IN" sz="1600" dirty="0" err="1">
                <a:solidFill>
                  <a:prstClr val="black"/>
                </a:solidFill>
                <a:latin typeface="Times New Roman"/>
                <a:ea typeface="SimSun"/>
                <a:cs typeface="Times New Roman"/>
              </a:rPr>
              <a:t>Atanu</a:t>
            </a:r>
            <a:r>
              <a:rPr lang="en-IN" sz="1600" dirty="0">
                <a:solidFill>
                  <a:prstClr val="black"/>
                </a:solidFill>
                <a:latin typeface="Times New Roman"/>
                <a:ea typeface="SimSun"/>
                <a:cs typeface="Times New Roman"/>
              </a:rPr>
              <a:t> </a:t>
            </a:r>
            <a:r>
              <a:rPr lang="en-IN" sz="1600" dirty="0" err="1">
                <a:solidFill>
                  <a:prstClr val="black"/>
                </a:solidFill>
                <a:latin typeface="Times New Roman"/>
                <a:ea typeface="SimSun"/>
                <a:cs typeface="Times New Roman"/>
              </a:rPr>
              <a:t>Chowdhury</a:t>
            </a:r>
            <a:r>
              <a:rPr lang="en-IN" sz="1600" dirty="0">
                <a:solidFill>
                  <a:prstClr val="black"/>
                </a:solidFill>
                <a:latin typeface="Times New Roman"/>
                <a:ea typeface="SimSun"/>
                <a:cs typeface="Times New Roman"/>
              </a:rPr>
              <a:t>, A Real Time Embedded System Application for Driver Drowsiness and Alcoholic Intoxication Detection, </a:t>
            </a:r>
            <a:r>
              <a:rPr lang="en-IN" sz="1600" i="1" dirty="0" err="1">
                <a:solidFill>
                  <a:prstClr val="black"/>
                </a:solidFill>
                <a:latin typeface="Times New Roman"/>
                <a:ea typeface="SimSun"/>
                <a:cs typeface="Times New Roman"/>
              </a:rPr>
              <a:t>Int</a:t>
            </a:r>
            <a:r>
              <a:rPr lang="en-IN" sz="1600" i="1" dirty="0">
                <a:solidFill>
                  <a:prstClr val="black"/>
                </a:solidFill>
                <a:latin typeface="Times New Roman"/>
                <a:ea typeface="SimSun"/>
                <a:cs typeface="Times New Roman"/>
              </a:rPr>
              <a:t> J </a:t>
            </a:r>
            <a:r>
              <a:rPr lang="en-IN" sz="1600" i="1" dirty="0" err="1">
                <a:solidFill>
                  <a:prstClr val="black"/>
                </a:solidFill>
                <a:latin typeface="Times New Roman"/>
                <a:ea typeface="SimSun"/>
                <a:cs typeface="Times New Roman"/>
              </a:rPr>
              <a:t>Eng</a:t>
            </a:r>
            <a:r>
              <a:rPr lang="en-IN" sz="1600" i="1" dirty="0">
                <a:solidFill>
                  <a:prstClr val="black"/>
                </a:solidFill>
                <a:latin typeface="Times New Roman"/>
                <a:ea typeface="SimSun"/>
                <a:cs typeface="Times New Roman"/>
              </a:rPr>
              <a:t> Trend </a:t>
            </a:r>
            <a:r>
              <a:rPr lang="en-IN" sz="1600" i="1" dirty="0" err="1">
                <a:solidFill>
                  <a:prstClr val="black"/>
                </a:solidFill>
                <a:latin typeface="Times New Roman"/>
                <a:ea typeface="SimSun"/>
                <a:cs typeface="Times New Roman"/>
              </a:rPr>
              <a:t>Technol</a:t>
            </a:r>
            <a:r>
              <a:rPr lang="en-IN" sz="1600" i="1" dirty="0">
                <a:solidFill>
                  <a:prstClr val="black"/>
                </a:solidFill>
                <a:latin typeface="Times New Roman"/>
                <a:ea typeface="SimSun"/>
                <a:cs typeface="Times New Roman"/>
              </a:rPr>
              <a:t> (IJETT)</a:t>
            </a:r>
            <a:r>
              <a:rPr lang="en-IN" sz="1600" dirty="0">
                <a:solidFill>
                  <a:prstClr val="black"/>
                </a:solidFill>
                <a:latin typeface="Times New Roman"/>
                <a:ea typeface="SimSun"/>
                <a:cs typeface="Times New Roman"/>
              </a:rPr>
              <a:t>. 2014; 10(9): 461–465p.</a:t>
            </a:r>
          </a:p>
          <a:p>
            <a:pPr lvl="0" algn="just">
              <a:spcBef>
                <a:spcPts val="0"/>
              </a:spcBef>
              <a:buFont typeface="+mj-lt"/>
              <a:buAutoNum type="arabicParenR"/>
            </a:pPr>
            <a:r>
              <a:rPr lang="en-US" sz="1600" dirty="0" err="1">
                <a:solidFill>
                  <a:prstClr val="black"/>
                </a:solidFill>
                <a:latin typeface="Times New Roman"/>
                <a:ea typeface="SimSun"/>
                <a:cs typeface="Times New Roman"/>
              </a:rPr>
              <a:t>Prasanthi</a:t>
            </a:r>
            <a:r>
              <a:rPr lang="en-US" sz="1600" dirty="0">
                <a:solidFill>
                  <a:prstClr val="black"/>
                </a:solidFill>
                <a:latin typeface="Times New Roman"/>
                <a:ea typeface="SimSun"/>
                <a:cs typeface="Times New Roman"/>
              </a:rPr>
              <a:t> TD, </a:t>
            </a:r>
            <a:r>
              <a:rPr lang="en-US" sz="1600" dirty="0" err="1">
                <a:solidFill>
                  <a:prstClr val="black"/>
                </a:solidFill>
                <a:latin typeface="Times New Roman"/>
                <a:ea typeface="SimSun"/>
                <a:cs typeface="Times New Roman"/>
              </a:rPr>
              <a:t>Rajasekhar</a:t>
            </a:r>
            <a:r>
              <a:rPr lang="en-US" sz="1600" dirty="0">
                <a:solidFill>
                  <a:prstClr val="black"/>
                </a:solidFill>
                <a:latin typeface="Times New Roman"/>
                <a:ea typeface="SimSun"/>
                <a:cs typeface="Times New Roman"/>
              </a:rPr>
              <a:t> K, </a:t>
            </a:r>
            <a:r>
              <a:rPr lang="en-US" sz="1600" dirty="0" err="1">
                <a:solidFill>
                  <a:prstClr val="black"/>
                </a:solidFill>
                <a:latin typeface="Times New Roman"/>
                <a:ea typeface="SimSun"/>
                <a:cs typeface="Times New Roman"/>
              </a:rPr>
              <a:t>Janardhana</a:t>
            </a:r>
            <a:r>
              <a:rPr lang="en-US" sz="1600" dirty="0">
                <a:solidFill>
                  <a:prstClr val="black"/>
                </a:solidFill>
                <a:latin typeface="Times New Roman"/>
                <a:ea typeface="SimSun"/>
                <a:cs typeface="Times New Roman"/>
              </a:rPr>
              <a:t> </a:t>
            </a:r>
            <a:r>
              <a:rPr lang="en-US" sz="1600" dirty="0" err="1">
                <a:solidFill>
                  <a:prstClr val="black"/>
                </a:solidFill>
                <a:latin typeface="Times New Roman"/>
                <a:ea typeface="SimSun"/>
                <a:cs typeface="Times New Roman"/>
              </a:rPr>
              <a:t>Rao</a:t>
            </a:r>
            <a:r>
              <a:rPr lang="en-US" sz="1600" dirty="0">
                <a:solidFill>
                  <a:prstClr val="black"/>
                </a:solidFill>
                <a:latin typeface="Times New Roman"/>
                <a:ea typeface="SimSun"/>
                <a:cs typeface="Times New Roman"/>
              </a:rPr>
              <a:t> TV, </a:t>
            </a:r>
            <a:r>
              <a:rPr lang="en-US" sz="1600" i="1" dirty="0">
                <a:solidFill>
                  <a:prstClr val="black"/>
                </a:solidFill>
                <a:latin typeface="Times New Roman"/>
                <a:ea typeface="SimSun"/>
                <a:cs typeface="Times New Roman"/>
              </a:rPr>
              <a:t>et al.</a:t>
            </a:r>
            <a:r>
              <a:rPr lang="en-US" sz="1600" dirty="0">
                <a:solidFill>
                  <a:prstClr val="black"/>
                </a:solidFill>
                <a:latin typeface="Times New Roman"/>
                <a:ea typeface="SimSun"/>
                <a:cs typeface="Times New Roman"/>
              </a:rPr>
              <a:t> Design of ARM based face Recognition system using Open CV library, </a:t>
            </a:r>
            <a:r>
              <a:rPr lang="en-US" sz="1600" i="1" dirty="0" err="1">
                <a:solidFill>
                  <a:prstClr val="black"/>
                </a:solidFill>
                <a:latin typeface="Times New Roman"/>
                <a:ea typeface="SimSun"/>
                <a:cs typeface="Times New Roman"/>
              </a:rPr>
              <a:t>Int</a:t>
            </a:r>
            <a:r>
              <a:rPr lang="en-US" sz="1600" i="1" dirty="0">
                <a:solidFill>
                  <a:prstClr val="black"/>
                </a:solidFill>
                <a:latin typeface="Times New Roman"/>
                <a:ea typeface="SimSun"/>
                <a:cs typeface="Times New Roman"/>
              </a:rPr>
              <a:t> J </a:t>
            </a:r>
            <a:r>
              <a:rPr lang="en-US" sz="1600" i="1" dirty="0" err="1">
                <a:solidFill>
                  <a:prstClr val="black"/>
                </a:solidFill>
                <a:latin typeface="Times New Roman"/>
                <a:ea typeface="SimSun"/>
                <a:cs typeface="Times New Roman"/>
              </a:rPr>
              <a:t>Adv</a:t>
            </a:r>
            <a:r>
              <a:rPr lang="en-US" sz="1600" i="1" dirty="0">
                <a:solidFill>
                  <a:prstClr val="black"/>
                </a:solidFill>
                <a:latin typeface="Times New Roman"/>
                <a:ea typeface="SimSun"/>
                <a:cs typeface="Times New Roman"/>
              </a:rPr>
              <a:t> Res Comp </a:t>
            </a:r>
            <a:r>
              <a:rPr lang="en-US" sz="1600" i="1" dirty="0" err="1">
                <a:solidFill>
                  <a:prstClr val="black"/>
                </a:solidFill>
                <a:latin typeface="Times New Roman"/>
                <a:ea typeface="SimSun"/>
                <a:cs typeface="Times New Roman"/>
              </a:rPr>
              <a:t>Technol</a:t>
            </a:r>
            <a:r>
              <a:rPr lang="en-US" sz="1600" i="1" dirty="0">
                <a:solidFill>
                  <a:prstClr val="black"/>
                </a:solidFill>
                <a:latin typeface="Times New Roman"/>
                <a:ea typeface="SimSun"/>
                <a:cs typeface="Times New Roman"/>
              </a:rPr>
              <a:t> (IJARCET)</a:t>
            </a:r>
            <a:r>
              <a:rPr lang="en-US" sz="1600" dirty="0">
                <a:solidFill>
                  <a:prstClr val="black"/>
                </a:solidFill>
                <a:latin typeface="Times New Roman"/>
                <a:ea typeface="SimSun"/>
                <a:cs typeface="Times New Roman"/>
              </a:rPr>
              <a:t>. 2012; 01(9): 233–240p.</a:t>
            </a:r>
            <a:endParaRPr lang="en-IN" sz="1600" dirty="0">
              <a:solidFill>
                <a:prstClr val="black"/>
              </a:solidFill>
              <a:latin typeface="Times New Roman"/>
              <a:ea typeface="SimSun"/>
              <a:cs typeface="Times New Roman"/>
            </a:endParaRPr>
          </a:p>
          <a:p>
            <a:pPr lvl="0" algn="just">
              <a:spcBef>
                <a:spcPts val="0"/>
              </a:spcBef>
              <a:buFont typeface="+mj-lt"/>
              <a:buAutoNum type="arabicParenR"/>
            </a:pPr>
            <a:r>
              <a:rPr lang="en-IN" sz="1600" dirty="0" err="1">
                <a:solidFill>
                  <a:prstClr val="black"/>
                </a:solidFill>
                <a:latin typeface="Times New Roman"/>
                <a:ea typeface="SimSun"/>
                <a:cs typeface="Times New Roman"/>
              </a:rPr>
              <a:t>Varsha</a:t>
            </a:r>
            <a:r>
              <a:rPr lang="en-IN" sz="1600" dirty="0">
                <a:solidFill>
                  <a:prstClr val="black"/>
                </a:solidFill>
                <a:latin typeface="Times New Roman"/>
                <a:ea typeface="SimSun"/>
                <a:cs typeface="Times New Roman"/>
              </a:rPr>
              <a:t> E </a:t>
            </a:r>
            <a:r>
              <a:rPr lang="en-IN" sz="1600" dirty="0" err="1">
                <a:solidFill>
                  <a:prstClr val="black"/>
                </a:solidFill>
                <a:latin typeface="Times New Roman"/>
                <a:ea typeface="SimSun"/>
                <a:cs typeface="Times New Roman"/>
              </a:rPr>
              <a:t>dahiphale</a:t>
            </a:r>
            <a:r>
              <a:rPr lang="en-IN" sz="1600" dirty="0">
                <a:solidFill>
                  <a:prstClr val="black"/>
                </a:solidFill>
                <a:latin typeface="Times New Roman"/>
                <a:ea typeface="SimSun"/>
                <a:cs typeface="Times New Roman"/>
              </a:rPr>
              <a:t>, </a:t>
            </a:r>
            <a:r>
              <a:rPr lang="en-IN" sz="1600" dirty="0" err="1">
                <a:solidFill>
                  <a:prstClr val="black"/>
                </a:solidFill>
                <a:latin typeface="Times New Roman"/>
                <a:ea typeface="SimSun"/>
                <a:cs typeface="Times New Roman"/>
              </a:rPr>
              <a:t>Sathyanarayana</a:t>
            </a:r>
            <a:r>
              <a:rPr lang="en-IN" sz="1600" dirty="0">
                <a:solidFill>
                  <a:prstClr val="black"/>
                </a:solidFill>
                <a:latin typeface="Times New Roman"/>
                <a:ea typeface="SimSun"/>
                <a:cs typeface="Times New Roman"/>
              </a:rPr>
              <a:t> R. Computer Vision System for Driver Fatigue Detection, </a:t>
            </a:r>
            <a:r>
              <a:rPr lang="en-US" sz="1600" i="1" dirty="0" err="1">
                <a:solidFill>
                  <a:prstClr val="black"/>
                </a:solidFill>
                <a:latin typeface="Times New Roman"/>
                <a:ea typeface="SimSun"/>
                <a:cs typeface="Times New Roman"/>
              </a:rPr>
              <a:t>Int</a:t>
            </a:r>
            <a:r>
              <a:rPr lang="en-US" sz="1600" i="1" dirty="0">
                <a:solidFill>
                  <a:prstClr val="black"/>
                </a:solidFill>
                <a:latin typeface="Times New Roman"/>
                <a:ea typeface="SimSun"/>
                <a:cs typeface="Times New Roman"/>
              </a:rPr>
              <a:t> J </a:t>
            </a:r>
            <a:r>
              <a:rPr lang="en-US" sz="1600" i="1" dirty="0" err="1">
                <a:solidFill>
                  <a:prstClr val="black"/>
                </a:solidFill>
                <a:latin typeface="Times New Roman"/>
                <a:ea typeface="SimSun"/>
                <a:cs typeface="Times New Roman"/>
              </a:rPr>
              <a:t>Adv</a:t>
            </a:r>
            <a:r>
              <a:rPr lang="en-US" sz="1600" i="1" dirty="0">
                <a:solidFill>
                  <a:prstClr val="black"/>
                </a:solidFill>
                <a:latin typeface="Times New Roman"/>
                <a:ea typeface="SimSun"/>
                <a:cs typeface="Times New Roman"/>
              </a:rPr>
              <a:t> Res </a:t>
            </a:r>
            <a:r>
              <a:rPr lang="en-US" sz="1600" i="1" dirty="0" err="1">
                <a:solidFill>
                  <a:prstClr val="black"/>
                </a:solidFill>
                <a:latin typeface="Times New Roman"/>
                <a:ea typeface="SimSun"/>
                <a:cs typeface="Times New Roman"/>
              </a:rPr>
              <a:t>Electr</a:t>
            </a:r>
            <a:r>
              <a:rPr lang="en-US" sz="1600" i="1" dirty="0">
                <a:solidFill>
                  <a:prstClr val="black"/>
                </a:solidFill>
                <a:latin typeface="Times New Roman"/>
                <a:ea typeface="SimSun"/>
                <a:cs typeface="Times New Roman"/>
              </a:rPr>
              <a:t> </a:t>
            </a:r>
            <a:r>
              <a:rPr lang="en-US" sz="1600" i="1" dirty="0" err="1">
                <a:solidFill>
                  <a:prstClr val="black"/>
                </a:solidFill>
                <a:latin typeface="Times New Roman"/>
                <a:ea typeface="SimSun"/>
                <a:cs typeface="Times New Roman"/>
              </a:rPr>
              <a:t>Commun</a:t>
            </a:r>
            <a:r>
              <a:rPr lang="en-US" sz="1600" i="1" dirty="0">
                <a:solidFill>
                  <a:prstClr val="black"/>
                </a:solidFill>
                <a:latin typeface="Times New Roman"/>
                <a:ea typeface="SimSun"/>
                <a:cs typeface="Times New Roman"/>
              </a:rPr>
              <a:t> </a:t>
            </a:r>
            <a:r>
              <a:rPr lang="en-US" sz="1600" i="1" dirty="0" err="1">
                <a:solidFill>
                  <a:prstClr val="black"/>
                </a:solidFill>
                <a:latin typeface="Times New Roman"/>
                <a:ea typeface="SimSun"/>
                <a:cs typeface="Times New Roman"/>
              </a:rPr>
              <a:t>Eng</a:t>
            </a:r>
            <a:r>
              <a:rPr lang="en-US" sz="1600" i="1" dirty="0">
                <a:solidFill>
                  <a:prstClr val="black"/>
                </a:solidFill>
                <a:latin typeface="Times New Roman"/>
                <a:ea typeface="SimSun"/>
                <a:cs typeface="Times New Roman"/>
              </a:rPr>
              <a:t> (IJARECE)</a:t>
            </a:r>
            <a:r>
              <a:rPr lang="en-US" sz="1600" dirty="0">
                <a:solidFill>
                  <a:prstClr val="black"/>
                </a:solidFill>
                <a:latin typeface="Times New Roman"/>
                <a:ea typeface="SimSun"/>
                <a:cs typeface="Times New Roman"/>
              </a:rPr>
              <a:t>. 2015; 04(9): 2331–2334p.</a:t>
            </a:r>
            <a:endParaRPr lang="en-IN" sz="1600" dirty="0">
              <a:solidFill>
                <a:prstClr val="black"/>
              </a:solidFill>
              <a:latin typeface="Times New Roman"/>
              <a:ea typeface="SimSun"/>
              <a:cs typeface="Times New Roman"/>
            </a:endParaRPr>
          </a:p>
          <a:p>
            <a:pPr lvl="0" algn="just">
              <a:spcBef>
                <a:spcPts val="0"/>
              </a:spcBef>
              <a:buFont typeface="+mj-lt"/>
              <a:buAutoNum type="arabicParenR"/>
            </a:pPr>
            <a:r>
              <a:rPr lang="en-US" sz="1600" dirty="0" err="1">
                <a:solidFill>
                  <a:prstClr val="black"/>
                </a:solidFill>
                <a:latin typeface="Times New Roman"/>
                <a:ea typeface="SimSun"/>
                <a:cs typeface="Times New Roman"/>
              </a:rPr>
              <a:t>Saeid</a:t>
            </a:r>
            <a:r>
              <a:rPr lang="en-US" sz="1600" dirty="0">
                <a:solidFill>
                  <a:prstClr val="black"/>
                </a:solidFill>
                <a:latin typeface="Times New Roman"/>
                <a:ea typeface="SimSun"/>
                <a:cs typeface="Times New Roman"/>
              </a:rPr>
              <a:t> </a:t>
            </a:r>
            <a:r>
              <a:rPr lang="en-US" sz="1600" dirty="0" err="1">
                <a:solidFill>
                  <a:prstClr val="black"/>
                </a:solidFill>
                <a:latin typeface="Times New Roman"/>
                <a:ea typeface="SimSun"/>
                <a:cs typeface="Times New Roman"/>
              </a:rPr>
              <a:t>Fazli</a:t>
            </a:r>
            <a:r>
              <a:rPr lang="en-US" sz="1600" dirty="0">
                <a:solidFill>
                  <a:prstClr val="black"/>
                </a:solidFill>
                <a:latin typeface="Times New Roman"/>
                <a:ea typeface="SimSun"/>
                <a:cs typeface="Times New Roman"/>
              </a:rPr>
              <a:t>, </a:t>
            </a:r>
            <a:r>
              <a:rPr lang="en-US" sz="1600" dirty="0" err="1">
                <a:solidFill>
                  <a:prstClr val="black"/>
                </a:solidFill>
                <a:latin typeface="Times New Roman"/>
                <a:ea typeface="SimSun"/>
                <a:cs typeface="Times New Roman"/>
              </a:rPr>
              <a:t>Parisa</a:t>
            </a:r>
            <a:r>
              <a:rPr lang="en-US" sz="1600" dirty="0">
                <a:solidFill>
                  <a:prstClr val="black"/>
                </a:solidFill>
                <a:latin typeface="Times New Roman"/>
                <a:ea typeface="SimSun"/>
                <a:cs typeface="Times New Roman"/>
              </a:rPr>
              <a:t> </a:t>
            </a:r>
            <a:r>
              <a:rPr lang="en-US" sz="1600" dirty="0" err="1">
                <a:solidFill>
                  <a:prstClr val="black"/>
                </a:solidFill>
                <a:latin typeface="Times New Roman"/>
                <a:ea typeface="SimSun"/>
                <a:cs typeface="Times New Roman"/>
              </a:rPr>
              <a:t>Esfehani</a:t>
            </a:r>
            <a:r>
              <a:rPr lang="en-US" sz="1600" dirty="0">
                <a:solidFill>
                  <a:prstClr val="black"/>
                </a:solidFill>
                <a:latin typeface="Times New Roman"/>
                <a:ea typeface="SimSun"/>
                <a:cs typeface="Times New Roman"/>
              </a:rPr>
              <a:t>, Tracking Eye State for Fatigue Detection, </a:t>
            </a:r>
            <a:r>
              <a:rPr lang="en-US" sz="1600" i="1" dirty="0">
                <a:solidFill>
                  <a:prstClr val="black"/>
                </a:solidFill>
                <a:latin typeface="Times New Roman"/>
                <a:ea typeface="SimSun"/>
                <a:cs typeface="Times New Roman"/>
              </a:rPr>
              <a:t>International Conference on advanced in Computer and Electrical Engineering (ICACEE’2012)</a:t>
            </a:r>
            <a:r>
              <a:rPr lang="en-US" sz="1600" dirty="0">
                <a:solidFill>
                  <a:prstClr val="black"/>
                </a:solidFill>
                <a:latin typeface="Times New Roman"/>
                <a:ea typeface="SimSun"/>
                <a:cs typeface="Times New Roman"/>
              </a:rPr>
              <a:t>, 2012, 17–18p.</a:t>
            </a:r>
            <a:endParaRPr lang="en-IN" sz="1600" dirty="0">
              <a:solidFill>
                <a:prstClr val="black"/>
              </a:solidFill>
              <a:latin typeface="Times New Roman"/>
              <a:ea typeface="SimSun"/>
              <a:cs typeface="Times New Roman"/>
            </a:endParaRPr>
          </a:p>
          <a:p>
            <a:pPr lvl="0">
              <a:spcBef>
                <a:spcPts val="0"/>
              </a:spcBef>
              <a:buFont typeface="+mj-lt"/>
              <a:buAutoNum type="arabicParenR"/>
            </a:pPr>
            <a:r>
              <a:rPr lang="en-IN" sz="1600" dirty="0">
                <a:solidFill>
                  <a:prstClr val="black"/>
                </a:solidFill>
                <a:latin typeface="Times New Roman"/>
                <a:ea typeface="Times New Roman"/>
              </a:rPr>
              <a:t>Lorraine </a:t>
            </a:r>
            <a:r>
              <a:rPr lang="en-IN" sz="1600" dirty="0" err="1">
                <a:solidFill>
                  <a:prstClr val="black"/>
                </a:solidFill>
                <a:latin typeface="Times New Roman"/>
                <a:ea typeface="Times New Roman"/>
              </a:rPr>
              <a:t>Saju</a:t>
            </a:r>
            <a:r>
              <a:rPr lang="en-IN" sz="1600" dirty="0">
                <a:solidFill>
                  <a:prstClr val="black"/>
                </a:solidFill>
                <a:latin typeface="Times New Roman"/>
                <a:ea typeface="Times New Roman"/>
              </a:rPr>
              <a:t>, </a:t>
            </a:r>
            <a:r>
              <a:rPr lang="en-IN" sz="1600" dirty="0" err="1">
                <a:solidFill>
                  <a:prstClr val="black"/>
                </a:solidFill>
                <a:latin typeface="Times New Roman"/>
                <a:ea typeface="Times New Roman"/>
              </a:rPr>
              <a:t>Christeena</a:t>
            </a:r>
            <a:r>
              <a:rPr lang="en-IN" sz="1600" dirty="0">
                <a:solidFill>
                  <a:prstClr val="black"/>
                </a:solidFill>
                <a:latin typeface="Times New Roman"/>
                <a:ea typeface="Times New Roman"/>
              </a:rPr>
              <a:t> </a:t>
            </a:r>
            <a:r>
              <a:rPr lang="en-IN" sz="1600" dirty="0" err="1">
                <a:solidFill>
                  <a:prstClr val="black"/>
                </a:solidFill>
                <a:latin typeface="Times New Roman"/>
                <a:ea typeface="Times New Roman"/>
              </a:rPr>
              <a:t>Jestine</a:t>
            </a:r>
            <a:r>
              <a:rPr lang="en-IN" sz="1600" dirty="0">
                <a:solidFill>
                  <a:prstClr val="black"/>
                </a:solidFill>
                <a:latin typeface="Times New Roman"/>
                <a:ea typeface="Times New Roman"/>
              </a:rPr>
              <a:t>, </a:t>
            </a:r>
            <a:r>
              <a:rPr lang="en-IN" sz="1600" dirty="0" err="1">
                <a:solidFill>
                  <a:prstClr val="black"/>
                </a:solidFill>
                <a:latin typeface="Times New Roman"/>
                <a:ea typeface="Times New Roman"/>
              </a:rPr>
              <a:t>Farhana</a:t>
            </a:r>
            <a:r>
              <a:rPr lang="en-IN" sz="1600" dirty="0">
                <a:solidFill>
                  <a:prstClr val="black"/>
                </a:solidFill>
                <a:latin typeface="Times New Roman"/>
                <a:ea typeface="Times New Roman"/>
              </a:rPr>
              <a:t> </a:t>
            </a:r>
            <a:r>
              <a:rPr lang="en-IN" sz="1600" dirty="0" err="1">
                <a:solidFill>
                  <a:prstClr val="black"/>
                </a:solidFill>
                <a:latin typeface="Times New Roman"/>
                <a:ea typeface="Times New Roman"/>
              </a:rPr>
              <a:t>Yasmin</a:t>
            </a:r>
            <a:r>
              <a:rPr lang="en-IN" sz="1600" dirty="0">
                <a:solidFill>
                  <a:prstClr val="black"/>
                </a:solidFill>
                <a:latin typeface="Times New Roman"/>
                <a:ea typeface="Times New Roman"/>
              </a:rPr>
              <a:t>, </a:t>
            </a:r>
            <a:r>
              <a:rPr lang="en-IN" sz="1600" i="1" dirty="0">
                <a:solidFill>
                  <a:prstClr val="black"/>
                </a:solidFill>
                <a:latin typeface="Times New Roman"/>
                <a:ea typeface="Times New Roman"/>
              </a:rPr>
              <a:t>et al.</a:t>
            </a:r>
            <a:r>
              <a:rPr lang="en-IN" sz="1600" dirty="0">
                <a:solidFill>
                  <a:prstClr val="black"/>
                </a:solidFill>
                <a:latin typeface="Times New Roman"/>
                <a:ea typeface="Times New Roman"/>
              </a:rPr>
              <a:t> Drowsiness Detection System for Drivers using </a:t>
            </a:r>
            <a:r>
              <a:rPr lang="en-IN" sz="1600" dirty="0" err="1">
                <a:solidFill>
                  <a:prstClr val="black"/>
                </a:solidFill>
                <a:latin typeface="Times New Roman"/>
                <a:ea typeface="Times New Roman"/>
              </a:rPr>
              <a:t>Haartraining</a:t>
            </a:r>
            <a:r>
              <a:rPr lang="en-IN" sz="1600" dirty="0">
                <a:solidFill>
                  <a:prstClr val="black"/>
                </a:solidFill>
                <a:latin typeface="Times New Roman"/>
                <a:ea typeface="Times New Roman"/>
              </a:rPr>
              <a:t> and Template Matching, </a:t>
            </a:r>
            <a:r>
              <a:rPr lang="en-IN" sz="1600" i="1" dirty="0" err="1">
                <a:solidFill>
                  <a:prstClr val="black"/>
                </a:solidFill>
                <a:latin typeface="Times New Roman"/>
                <a:ea typeface="Times New Roman"/>
              </a:rPr>
              <a:t>Int</a:t>
            </a:r>
            <a:r>
              <a:rPr lang="en-IN" sz="1600" i="1" dirty="0">
                <a:solidFill>
                  <a:prstClr val="black"/>
                </a:solidFill>
                <a:latin typeface="Times New Roman"/>
                <a:ea typeface="Times New Roman"/>
              </a:rPr>
              <a:t> J </a:t>
            </a:r>
            <a:r>
              <a:rPr lang="en-IN" sz="1600" i="1" dirty="0" err="1">
                <a:solidFill>
                  <a:prstClr val="black"/>
                </a:solidFill>
                <a:latin typeface="Times New Roman"/>
                <a:ea typeface="Times New Roman"/>
              </a:rPr>
              <a:t>Eng</a:t>
            </a:r>
            <a:r>
              <a:rPr lang="en-IN" sz="1600" i="1" dirty="0">
                <a:solidFill>
                  <a:prstClr val="black"/>
                </a:solidFill>
                <a:latin typeface="Times New Roman"/>
                <a:ea typeface="Times New Roman"/>
              </a:rPr>
              <a:t> </a:t>
            </a:r>
            <a:r>
              <a:rPr lang="en-IN" sz="1600" i="1" dirty="0" err="1">
                <a:solidFill>
                  <a:prstClr val="black"/>
                </a:solidFill>
                <a:latin typeface="Times New Roman"/>
                <a:ea typeface="Times New Roman"/>
              </a:rPr>
              <a:t>Appl</a:t>
            </a:r>
            <a:r>
              <a:rPr lang="en-IN" sz="1600" i="1" dirty="0">
                <a:solidFill>
                  <a:prstClr val="black"/>
                </a:solidFill>
                <a:latin typeface="Times New Roman"/>
                <a:ea typeface="Times New Roman"/>
              </a:rPr>
              <a:t> </a:t>
            </a:r>
            <a:r>
              <a:rPr lang="en-IN" sz="1600" i="1" dirty="0" err="1">
                <a:solidFill>
                  <a:prstClr val="black"/>
                </a:solidFill>
                <a:latin typeface="Times New Roman"/>
                <a:ea typeface="Times New Roman"/>
              </a:rPr>
              <a:t>Sci</a:t>
            </a:r>
            <a:r>
              <a:rPr lang="en-IN" sz="1600" i="1" dirty="0">
                <a:solidFill>
                  <a:prstClr val="black"/>
                </a:solidFill>
                <a:latin typeface="Times New Roman"/>
                <a:ea typeface="Times New Roman"/>
              </a:rPr>
              <a:t> Technol</a:t>
            </a:r>
            <a:r>
              <a:rPr lang="en-IN" sz="1600" dirty="0">
                <a:solidFill>
                  <a:prstClr val="black"/>
                </a:solidFill>
                <a:latin typeface="Times New Roman"/>
                <a:ea typeface="Times New Roman"/>
              </a:rPr>
              <a:t>. April - May 2016; 1(6): 106–110p.</a:t>
            </a:r>
          </a:p>
          <a:p>
            <a:pPr lvl="0">
              <a:spcBef>
                <a:spcPts val="0"/>
              </a:spcBef>
              <a:buFont typeface="+mj-lt"/>
              <a:buAutoNum type="arabicParenR"/>
            </a:pPr>
            <a:r>
              <a:rPr lang="en-IN" sz="1600" dirty="0" err="1">
                <a:solidFill>
                  <a:prstClr val="black"/>
                </a:solidFill>
                <a:latin typeface="Times New Roman"/>
                <a:ea typeface="Times New Roman"/>
              </a:rPr>
              <a:t>Dhaval</a:t>
            </a:r>
            <a:r>
              <a:rPr lang="en-IN" sz="1600" dirty="0">
                <a:solidFill>
                  <a:prstClr val="black"/>
                </a:solidFill>
                <a:latin typeface="Times New Roman"/>
                <a:ea typeface="Times New Roman"/>
              </a:rPr>
              <a:t> </a:t>
            </a:r>
            <a:r>
              <a:rPr lang="en-IN" sz="1600" dirty="0" err="1">
                <a:solidFill>
                  <a:prstClr val="black"/>
                </a:solidFill>
                <a:latin typeface="Times New Roman"/>
                <a:ea typeface="Times New Roman"/>
              </a:rPr>
              <a:t>Pimplaskar</a:t>
            </a:r>
            <a:r>
              <a:rPr lang="en-IN" sz="1600" dirty="0">
                <a:solidFill>
                  <a:prstClr val="black"/>
                </a:solidFill>
                <a:latin typeface="Times New Roman"/>
                <a:ea typeface="Times New Roman"/>
              </a:rPr>
              <a:t>, </a:t>
            </a:r>
            <a:r>
              <a:rPr lang="en-IN" sz="1600" dirty="0" err="1">
                <a:solidFill>
                  <a:prstClr val="black"/>
                </a:solidFill>
                <a:latin typeface="Times New Roman"/>
                <a:ea typeface="Times New Roman"/>
              </a:rPr>
              <a:t>Nagmode</a:t>
            </a:r>
            <a:r>
              <a:rPr lang="en-IN" sz="1600" dirty="0">
                <a:solidFill>
                  <a:prstClr val="black"/>
                </a:solidFill>
                <a:latin typeface="Times New Roman"/>
                <a:ea typeface="Times New Roman"/>
              </a:rPr>
              <a:t> MS, </a:t>
            </a:r>
            <a:r>
              <a:rPr lang="en-IN" sz="1600" dirty="0" err="1">
                <a:solidFill>
                  <a:prstClr val="black"/>
                </a:solidFill>
                <a:latin typeface="Times New Roman"/>
                <a:ea typeface="Times New Roman"/>
              </a:rPr>
              <a:t>Atul</a:t>
            </a:r>
            <a:r>
              <a:rPr lang="en-IN" sz="1600" dirty="0">
                <a:solidFill>
                  <a:prstClr val="black"/>
                </a:solidFill>
                <a:latin typeface="Times New Roman"/>
                <a:ea typeface="Times New Roman"/>
              </a:rPr>
              <a:t> </a:t>
            </a:r>
            <a:r>
              <a:rPr lang="en-IN" sz="1600" dirty="0" err="1">
                <a:solidFill>
                  <a:prstClr val="black"/>
                </a:solidFill>
                <a:latin typeface="Times New Roman"/>
                <a:ea typeface="Times New Roman"/>
              </a:rPr>
              <a:t>Borkar</a:t>
            </a:r>
            <a:r>
              <a:rPr lang="en-IN" sz="1600" dirty="0">
                <a:solidFill>
                  <a:prstClr val="black"/>
                </a:solidFill>
                <a:latin typeface="Times New Roman"/>
                <a:ea typeface="Times New Roman"/>
              </a:rPr>
              <a:t>, Real Time Eye Blinking Detection and Tracking Using </a:t>
            </a:r>
            <a:r>
              <a:rPr lang="en-IN" sz="1600" dirty="0" err="1">
                <a:solidFill>
                  <a:prstClr val="black"/>
                </a:solidFill>
                <a:latin typeface="Times New Roman"/>
                <a:ea typeface="Times New Roman"/>
              </a:rPr>
              <a:t>OpenCV</a:t>
            </a:r>
            <a:r>
              <a:rPr lang="en-IN" sz="1600" dirty="0">
                <a:solidFill>
                  <a:prstClr val="black"/>
                </a:solidFill>
                <a:latin typeface="Times New Roman"/>
                <a:ea typeface="Times New Roman"/>
              </a:rPr>
              <a:t>, </a:t>
            </a:r>
            <a:r>
              <a:rPr lang="en-IN" sz="1600" dirty="0" err="1">
                <a:solidFill>
                  <a:prstClr val="black"/>
                </a:solidFill>
                <a:latin typeface="Times New Roman"/>
                <a:ea typeface="Times New Roman"/>
              </a:rPr>
              <a:t>Int</a:t>
            </a:r>
            <a:r>
              <a:rPr lang="en-IN" sz="1600" dirty="0">
                <a:solidFill>
                  <a:prstClr val="black"/>
                </a:solidFill>
                <a:latin typeface="Times New Roman"/>
                <a:ea typeface="Times New Roman"/>
              </a:rPr>
              <a:t> J </a:t>
            </a:r>
            <a:r>
              <a:rPr lang="en-IN" sz="1600" dirty="0" err="1">
                <a:solidFill>
                  <a:prstClr val="black"/>
                </a:solidFill>
                <a:latin typeface="Times New Roman"/>
                <a:ea typeface="Times New Roman"/>
              </a:rPr>
              <a:t>Eng</a:t>
            </a:r>
            <a:r>
              <a:rPr lang="en-IN" sz="1600" dirty="0">
                <a:solidFill>
                  <a:prstClr val="black"/>
                </a:solidFill>
                <a:latin typeface="Times New Roman"/>
                <a:ea typeface="Times New Roman"/>
              </a:rPr>
              <a:t> Res Appl. 2013; 03(05): 1780–1787p.</a:t>
            </a:r>
          </a:p>
          <a:p>
            <a:pPr lvl="0">
              <a:spcBef>
                <a:spcPts val="0"/>
              </a:spcBef>
              <a:buFont typeface="+mj-lt"/>
              <a:buAutoNum type="arabicParenR"/>
            </a:pPr>
            <a:r>
              <a:rPr lang="en-IN" sz="1600" dirty="0">
                <a:solidFill>
                  <a:prstClr val="black"/>
                </a:solidFill>
                <a:latin typeface="Times New Roman"/>
                <a:ea typeface="Times New Roman"/>
              </a:rPr>
              <a:t>Naveen M, </a:t>
            </a:r>
            <a:r>
              <a:rPr lang="en-IN" sz="1600" dirty="0" err="1">
                <a:solidFill>
                  <a:prstClr val="black"/>
                </a:solidFill>
                <a:latin typeface="Times New Roman"/>
                <a:ea typeface="Times New Roman"/>
              </a:rPr>
              <a:t>Sudarvizhi</a:t>
            </a:r>
            <a:r>
              <a:rPr lang="en-IN" sz="1600" dirty="0">
                <a:solidFill>
                  <a:prstClr val="black"/>
                </a:solidFill>
                <a:latin typeface="Times New Roman"/>
                <a:ea typeface="Times New Roman"/>
              </a:rPr>
              <a:t> S. Finger Vein Recognition Based Driver Authentication and Alertness System Using GSM, </a:t>
            </a:r>
            <a:r>
              <a:rPr lang="en-IN" sz="1600" dirty="0" err="1">
                <a:solidFill>
                  <a:prstClr val="black"/>
                </a:solidFill>
                <a:latin typeface="Times New Roman"/>
                <a:ea typeface="Times New Roman"/>
              </a:rPr>
              <a:t>Int</a:t>
            </a:r>
            <a:r>
              <a:rPr lang="en-IN" sz="1600" dirty="0">
                <a:solidFill>
                  <a:prstClr val="black"/>
                </a:solidFill>
                <a:latin typeface="Times New Roman"/>
                <a:ea typeface="Times New Roman"/>
              </a:rPr>
              <a:t> J Res </a:t>
            </a:r>
            <a:r>
              <a:rPr lang="en-IN" sz="1600" dirty="0" err="1">
                <a:solidFill>
                  <a:prstClr val="black"/>
                </a:solidFill>
                <a:latin typeface="Times New Roman"/>
                <a:ea typeface="Times New Roman"/>
              </a:rPr>
              <a:t>Eng</a:t>
            </a:r>
            <a:r>
              <a:rPr lang="en-IN" sz="1600" dirty="0">
                <a:solidFill>
                  <a:prstClr val="black"/>
                </a:solidFill>
                <a:latin typeface="Times New Roman"/>
                <a:ea typeface="Times New Roman"/>
              </a:rPr>
              <a:t> </a:t>
            </a:r>
            <a:r>
              <a:rPr lang="en-IN" sz="1600" dirty="0" err="1">
                <a:solidFill>
                  <a:prstClr val="black"/>
                </a:solidFill>
                <a:latin typeface="Times New Roman"/>
                <a:ea typeface="Times New Roman"/>
              </a:rPr>
              <a:t>Adv</a:t>
            </a:r>
            <a:r>
              <a:rPr lang="en-IN" sz="1600" dirty="0">
                <a:solidFill>
                  <a:prstClr val="black"/>
                </a:solidFill>
                <a:latin typeface="Times New Roman"/>
                <a:ea typeface="Times New Roman"/>
              </a:rPr>
              <a:t> </a:t>
            </a:r>
            <a:r>
              <a:rPr lang="en-IN" sz="1600" dirty="0" err="1">
                <a:solidFill>
                  <a:prstClr val="black"/>
                </a:solidFill>
                <a:latin typeface="Times New Roman"/>
                <a:ea typeface="Times New Roman"/>
              </a:rPr>
              <a:t>Technol</a:t>
            </a:r>
            <a:r>
              <a:rPr lang="en-IN" sz="1600" dirty="0">
                <a:solidFill>
                  <a:prstClr val="black"/>
                </a:solidFill>
                <a:latin typeface="Times New Roman"/>
                <a:ea typeface="Times New Roman"/>
              </a:rPr>
              <a:t> (IJREAT). 2015; 3(1): 211–216p. </a:t>
            </a:r>
          </a:p>
          <a:p>
            <a:endParaRPr lang="en-IN" dirty="0"/>
          </a:p>
        </p:txBody>
      </p:sp>
    </p:spTree>
    <p:extLst>
      <p:ext uri="{BB962C8B-B14F-4D97-AF65-F5344CB8AC3E}">
        <p14:creationId xmlns:p14="http://schemas.microsoft.com/office/powerpoint/2010/main" val="226675482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latin typeface="Times New Roman" pitchFamily="18" charset="0"/>
                <a:cs typeface="Times New Roman" pitchFamily="18" charset="0"/>
              </a:rPr>
              <a:t>PAPERS PUBLISHED</a:t>
            </a:r>
            <a:br>
              <a:rPr lang="en-US" dirty="0" smtClean="0">
                <a:latin typeface="Times New Roman" pitchFamily="18" charset="0"/>
                <a:cs typeface="Times New Roman" pitchFamily="18" charset="0"/>
              </a:rPr>
            </a:br>
            <a:endParaRPr lang="en-US" dirty="0">
              <a:latin typeface="Times New Roman" pitchFamily="18" charset="0"/>
              <a:cs typeface="Times New Roman" pitchFamily="18" charset="0"/>
            </a:endParaRPr>
          </a:p>
        </p:txBody>
      </p:sp>
      <p:sp>
        <p:nvSpPr>
          <p:cNvPr id="3" name="Content Placeholder 2"/>
          <p:cNvSpPr>
            <a:spLocks noGrp="1"/>
          </p:cNvSpPr>
          <p:nvPr>
            <p:ph idx="1"/>
          </p:nvPr>
        </p:nvSpPr>
        <p:spPr>
          <a:xfrm>
            <a:off x="457200" y="990600"/>
            <a:ext cx="8229600" cy="5135563"/>
          </a:xfrm>
        </p:spPr>
        <p:txBody>
          <a:bodyPr>
            <a:normAutofit/>
          </a:bodyPr>
          <a:lstStyle/>
          <a:p>
            <a:pPr marL="457200" indent="-457200" algn="just">
              <a:buFont typeface="+mj-lt"/>
              <a:buAutoNum type="arabicParenR"/>
            </a:pPr>
            <a:r>
              <a:rPr lang="en-IN" sz="2400" dirty="0" smtClean="0">
                <a:latin typeface="Times New Roman" pitchFamily="18" charset="0"/>
                <a:cs typeface="Times New Roman" pitchFamily="18" charset="0"/>
              </a:rPr>
              <a:t> “</a:t>
            </a:r>
            <a:r>
              <a:rPr lang="en-US" sz="2400" b="1" dirty="0"/>
              <a:t>A REVIEW ON DRIVER DROWSINESS AND ALCOHOL DETECTION </a:t>
            </a:r>
            <a:r>
              <a:rPr lang="en-US" sz="2400" b="1" dirty="0" smtClean="0"/>
              <a:t>SYSTEM</a:t>
            </a:r>
            <a:r>
              <a:rPr lang="en-IN" sz="2400" dirty="0" smtClean="0">
                <a:latin typeface="Times New Roman" pitchFamily="18" charset="0"/>
                <a:cs typeface="Times New Roman" pitchFamily="18" charset="0"/>
              </a:rPr>
              <a:t>” in (</a:t>
            </a:r>
            <a:r>
              <a:rPr lang="en-US" sz="2400" b="1" dirty="0"/>
              <a:t>IJESRT</a:t>
            </a:r>
            <a:r>
              <a:rPr lang="en-IN" sz="2400" dirty="0" smtClean="0">
                <a:latin typeface="Times New Roman" pitchFamily="18" charset="0"/>
                <a:cs typeface="Times New Roman" pitchFamily="18" charset="0"/>
              </a:rPr>
              <a:t>), volume </a:t>
            </a:r>
            <a:r>
              <a:rPr lang="en-IN" sz="2400" dirty="0">
                <a:latin typeface="Times New Roman" pitchFamily="18" charset="0"/>
                <a:cs typeface="Times New Roman" pitchFamily="18" charset="0"/>
              </a:rPr>
              <a:t>5</a:t>
            </a:r>
            <a:r>
              <a:rPr lang="en-IN" sz="2400" dirty="0" smtClean="0">
                <a:latin typeface="Times New Roman" pitchFamily="18" charset="0"/>
                <a:cs typeface="Times New Roman" pitchFamily="18" charset="0"/>
              </a:rPr>
              <a:t>, issue 2, Feb-2016.</a:t>
            </a:r>
          </a:p>
          <a:p>
            <a:pPr marL="457200" indent="-457200" algn="just">
              <a:buFont typeface="+mj-lt"/>
              <a:buAutoNum type="arabicParenR"/>
            </a:pPr>
            <a:r>
              <a:rPr lang="en-IN" sz="2400" dirty="0" smtClean="0">
                <a:latin typeface="Times New Roman" pitchFamily="18" charset="0"/>
                <a:cs typeface="Times New Roman" pitchFamily="18" charset="0"/>
              </a:rPr>
              <a:t>“</a:t>
            </a:r>
            <a:r>
              <a:rPr lang="en-AU" sz="2400" b="1" dirty="0"/>
              <a:t>DROWSINESS DETECTION AND ALCOHOL INTOXICATION FOR CAR ASSISTED DRIVER SYSTEM USING RASPBERRY PI </a:t>
            </a:r>
            <a:r>
              <a:rPr lang="en-IN" sz="2400" dirty="0" smtClean="0">
                <a:latin typeface="Times New Roman" pitchFamily="18" charset="0"/>
                <a:cs typeface="Times New Roman" pitchFamily="18" charset="0"/>
              </a:rPr>
              <a:t>” in STM Journal-Unpaid </a:t>
            </a:r>
            <a:r>
              <a:rPr lang="en-IN" sz="2400" dirty="0" smtClean="0">
                <a:latin typeface="Times New Roman" pitchFamily="18" charset="0"/>
                <a:cs typeface="Times New Roman" pitchFamily="18" charset="0"/>
              </a:rPr>
              <a:t>(Acceptance ) sept-2016</a:t>
            </a:r>
            <a:r>
              <a:rPr lang="en-IN" sz="2400" dirty="0" smtClean="0">
                <a:latin typeface="Times New Roman" pitchFamily="18" charset="0"/>
                <a:cs typeface="Times New Roman" pitchFamily="18" charset="0"/>
              </a:rPr>
              <a:t>. </a:t>
            </a:r>
          </a:p>
          <a:p>
            <a:pPr marL="457200" indent="-457200" algn="just">
              <a:buFont typeface="+mj-lt"/>
              <a:buAutoNum type="arabicParenR"/>
            </a:pPr>
            <a:r>
              <a:rPr lang="en-IN" sz="2400" dirty="0" smtClean="0">
                <a:latin typeface="Times New Roman" pitchFamily="18" charset="0"/>
                <a:cs typeface="Times New Roman" pitchFamily="18" charset="0"/>
              </a:rPr>
              <a:t> “</a:t>
            </a:r>
            <a:r>
              <a:rPr lang="en-AU" sz="2400" b="1" dirty="0" smtClean="0"/>
              <a:t>DESIGN AND IMPLEMENTATION OF DRIVER DROWSINESS AND ALCOHOL INTOXICATION DETECTION USING RASPBERRY PI”</a:t>
            </a:r>
            <a:r>
              <a:rPr lang="en-IN" sz="2400" dirty="0" smtClean="0">
                <a:latin typeface="Times New Roman" pitchFamily="18" charset="0"/>
                <a:cs typeface="Times New Roman" pitchFamily="18" charset="0"/>
              </a:rPr>
              <a:t>, in (</a:t>
            </a:r>
            <a:r>
              <a:rPr lang="en-IN" sz="2400" b="1" dirty="0" smtClean="0">
                <a:latin typeface="Times New Roman" pitchFamily="18" charset="0"/>
                <a:cs typeface="Times New Roman" pitchFamily="18" charset="0"/>
              </a:rPr>
              <a:t>IJIRCCE</a:t>
            </a:r>
            <a:r>
              <a:rPr lang="en-IN" sz="2400" dirty="0" smtClean="0">
                <a:latin typeface="Times New Roman" pitchFamily="18" charset="0"/>
                <a:cs typeface="Times New Roman" pitchFamily="18" charset="0"/>
              </a:rPr>
              <a:t>) volume 4, issue 8, </a:t>
            </a:r>
            <a:r>
              <a:rPr lang="en-IN" sz="2400" dirty="0">
                <a:latin typeface="Times New Roman" pitchFamily="18" charset="0"/>
                <a:cs typeface="Times New Roman" pitchFamily="18" charset="0"/>
              </a:rPr>
              <a:t>August 2016</a:t>
            </a:r>
            <a:r>
              <a:rPr lang="en-IN" sz="2400" dirty="0" smtClean="0">
                <a:latin typeface="Times New Roman" pitchFamily="18" charset="0"/>
                <a:cs typeface="Times New Roman" pitchFamily="18" charset="0"/>
              </a:rPr>
              <a:t>. </a:t>
            </a:r>
          </a:p>
          <a:p>
            <a:endParaRPr lang="en-US" sz="2400" dirty="0"/>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extBox 1"/>
          <p:cNvSpPr txBox="1">
            <a:spLocks noChangeArrowheads="1"/>
          </p:cNvSpPr>
          <p:nvPr/>
        </p:nvSpPr>
        <p:spPr bwMode="auto">
          <a:xfrm>
            <a:off x="1062038" y="2209800"/>
            <a:ext cx="7939802" cy="1446550"/>
          </a:xfrm>
          <a:prstGeom prst="rect">
            <a:avLst/>
          </a:prstGeom>
          <a:noFill/>
          <a:ln w="9525">
            <a:noFill/>
            <a:miter lim="800000"/>
            <a:headEnd/>
            <a:tailEnd/>
          </a:ln>
        </p:spPr>
        <p:txBody>
          <a:bodyPr wrap="none">
            <a:spAutoFit/>
          </a:bodyPr>
          <a:lstStyle/>
          <a:p>
            <a:pPr algn="ctr"/>
            <a:r>
              <a:rPr lang="en-US" sz="8800" dirty="0">
                <a:latin typeface="Times New Roman" pitchFamily="18" charset="0"/>
                <a:cs typeface="Times New Roman" pitchFamily="18" charset="0"/>
              </a:rPr>
              <a:t>THANK YOU!!!</a:t>
            </a: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solidFill>
                  <a:schemeClr val="tx1">
                    <a:lumMod val="95000"/>
                    <a:lumOff val="5000"/>
                  </a:schemeClr>
                </a:solidFill>
                <a:latin typeface="Times New Roman" pitchFamily="18" charset="0"/>
                <a:cs typeface="Times New Roman" pitchFamily="18" charset="0"/>
              </a:rPr>
              <a:t>NEED OF PROJECT</a:t>
            </a:r>
            <a:r>
              <a:rPr lang="en-US" b="1" dirty="0" smtClean="0">
                <a:latin typeface="Times New Roman" pitchFamily="18" charset="0"/>
                <a:cs typeface="Times New Roman" pitchFamily="18" charset="0"/>
              </a:rPr>
              <a:t/>
            </a:r>
            <a:br>
              <a:rPr lang="en-US" b="1" dirty="0" smtClean="0">
                <a:latin typeface="Times New Roman" pitchFamily="18" charset="0"/>
                <a:cs typeface="Times New Roman" pitchFamily="18" charset="0"/>
              </a:rPr>
            </a:br>
            <a:endParaRPr lang="en-US" dirty="0"/>
          </a:p>
        </p:txBody>
      </p:sp>
      <p:sp>
        <p:nvSpPr>
          <p:cNvPr id="3" name="Content Placeholder 2"/>
          <p:cNvSpPr>
            <a:spLocks noGrp="1"/>
          </p:cNvSpPr>
          <p:nvPr>
            <p:ph idx="1"/>
          </p:nvPr>
        </p:nvSpPr>
        <p:spPr/>
        <p:txBody>
          <a:bodyPr>
            <a:normAutofit/>
          </a:bodyPr>
          <a:lstStyle/>
          <a:p>
            <a:r>
              <a:rPr lang="en-US" sz="2000" dirty="0" smtClean="0">
                <a:latin typeface="Times New Roman" pitchFamily="18" charset="0"/>
                <a:cs typeface="Times New Roman" pitchFamily="18" charset="0"/>
              </a:rPr>
              <a:t>To </a:t>
            </a:r>
            <a:r>
              <a:rPr lang="en-US" sz="2000" dirty="0">
                <a:latin typeface="Times New Roman" pitchFamily="18" charset="0"/>
                <a:cs typeface="Times New Roman" pitchFamily="18" charset="0"/>
              </a:rPr>
              <a:t>reduce the number of accidents due to driver’s Drowsiness and alcohol intake to increase the transportation </a:t>
            </a:r>
            <a:r>
              <a:rPr lang="en-US" sz="2000" dirty="0" smtClean="0">
                <a:latin typeface="Times New Roman" pitchFamily="18" charset="0"/>
                <a:cs typeface="Times New Roman" pitchFamily="18" charset="0"/>
              </a:rPr>
              <a:t>safety.</a:t>
            </a:r>
          </a:p>
          <a:p>
            <a:endParaRPr lang="en-US" sz="2000" dirty="0" smtClean="0">
              <a:latin typeface="Times New Roman" pitchFamily="18" charset="0"/>
              <a:cs typeface="Times New Roman" pitchFamily="18" charset="0"/>
            </a:endParaRPr>
          </a:p>
          <a:p>
            <a:r>
              <a:rPr lang="en-IN" sz="2000" dirty="0">
                <a:latin typeface="Times New Roman" pitchFamily="18" charset="0"/>
                <a:cs typeface="Times New Roman" pitchFamily="18" charset="0"/>
              </a:rPr>
              <a:t>A drowsy/sleepy driver is unable to determine when he/she will have an uncontrolled sleep onset</a:t>
            </a:r>
            <a:r>
              <a:rPr lang="en-IN" sz="2000" dirty="0" smtClean="0">
                <a:latin typeface="Times New Roman" pitchFamily="18" charset="0"/>
                <a:cs typeface="Times New Roman" pitchFamily="18" charset="0"/>
              </a:rPr>
              <a:t>.</a:t>
            </a:r>
          </a:p>
          <a:p>
            <a:pPr marL="0" indent="0">
              <a:buNone/>
            </a:pPr>
            <a:endParaRPr lang="en-IN" sz="2000" dirty="0">
              <a:latin typeface="Times New Roman" pitchFamily="18" charset="0"/>
              <a:cs typeface="Times New Roman" pitchFamily="18" charset="0"/>
            </a:endParaRPr>
          </a:p>
          <a:p>
            <a:r>
              <a:rPr lang="en-US" sz="2000" dirty="0" smtClean="0">
                <a:latin typeface="Times New Roman" pitchFamily="18" charset="0"/>
                <a:cs typeface="Times New Roman" pitchFamily="18" charset="0"/>
              </a:rPr>
              <a:t>The real time continuously monitoring is required</a:t>
            </a:r>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for </a:t>
            </a:r>
            <a:r>
              <a:rPr lang="en-US" sz="2000" dirty="0">
                <a:latin typeface="Times New Roman" pitchFamily="18" charset="0"/>
                <a:cs typeface="Times New Roman" pitchFamily="18" charset="0"/>
              </a:rPr>
              <a:t>a Driver in Drunk or </a:t>
            </a:r>
            <a:r>
              <a:rPr lang="en-US" sz="2000" dirty="0" smtClean="0">
                <a:latin typeface="Times New Roman" pitchFamily="18" charset="0"/>
                <a:cs typeface="Times New Roman" pitchFamily="18" charset="0"/>
              </a:rPr>
              <a:t>fatigue/drowsy.</a:t>
            </a:r>
          </a:p>
          <a:p>
            <a:endParaRPr lang="en-US" sz="2000" dirty="0" smtClean="0">
              <a:latin typeface="Times New Roman" pitchFamily="18" charset="0"/>
              <a:cs typeface="Times New Roman" pitchFamily="18" charset="0"/>
            </a:endParaRPr>
          </a:p>
          <a:p>
            <a:r>
              <a:rPr lang="en-IN" sz="2000" dirty="0" smtClean="0">
                <a:latin typeface="Times New Roman" pitchFamily="18" charset="0"/>
                <a:cs typeface="Times New Roman" pitchFamily="18" charset="0"/>
              </a:rPr>
              <a:t>To overcome all problem made a system </a:t>
            </a:r>
            <a:r>
              <a:rPr lang="en-IN" sz="2000" dirty="0">
                <a:latin typeface="Times New Roman" pitchFamily="18" charset="0"/>
                <a:cs typeface="Times New Roman" pitchFamily="18" charset="0"/>
              </a:rPr>
              <a:t>Driver drowsiness </a:t>
            </a:r>
            <a:r>
              <a:rPr lang="en-IN" sz="2000" dirty="0" smtClean="0">
                <a:latin typeface="Times New Roman" pitchFamily="18" charset="0"/>
                <a:cs typeface="Times New Roman" pitchFamily="18" charset="0"/>
              </a:rPr>
              <a:t>detection and alcohol detection from </a:t>
            </a:r>
            <a:r>
              <a:rPr lang="en-IN" sz="2000" dirty="0">
                <a:latin typeface="Times New Roman" pitchFamily="18" charset="0"/>
                <a:cs typeface="Times New Roman" pitchFamily="18" charset="0"/>
              </a:rPr>
              <a:t>accident by warning the </a:t>
            </a:r>
            <a:r>
              <a:rPr lang="en-IN" sz="2000" dirty="0" smtClean="0">
                <a:latin typeface="Times New Roman" pitchFamily="18" charset="0"/>
                <a:cs typeface="Times New Roman" pitchFamily="18" charset="0"/>
              </a:rPr>
              <a:t>driver.</a:t>
            </a:r>
            <a:r>
              <a:rPr lang="en-US" sz="2000" b="1" dirty="0">
                <a:latin typeface="Times New Roman" pitchFamily="18" charset="0"/>
                <a:cs typeface="Times New Roman" pitchFamily="18" charset="0"/>
              </a:rPr>
              <a:t> </a:t>
            </a:r>
            <a:endParaRPr lang="en-US" sz="20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latin typeface="Times New Roman" pitchFamily="18" charset="0"/>
                <a:cs typeface="Times New Roman" pitchFamily="18" charset="0"/>
              </a:rPr>
              <a:t>THEME OF PROJECT</a:t>
            </a:r>
            <a:br>
              <a:rPr lang="en-US" b="1" dirty="0" smtClean="0">
                <a:latin typeface="Times New Roman" pitchFamily="18" charset="0"/>
                <a:cs typeface="Times New Roman" pitchFamily="18" charset="0"/>
              </a:rPr>
            </a:br>
            <a:endParaRPr lang="en-US" dirty="0">
              <a:latin typeface="Times New Roman" pitchFamily="18" charset="0"/>
              <a:cs typeface="Times New Roman" pitchFamily="18" charset="0"/>
            </a:endParaRPr>
          </a:p>
        </p:txBody>
      </p:sp>
      <p:sp>
        <p:nvSpPr>
          <p:cNvPr id="3" name="Content Placeholder 2"/>
          <p:cNvSpPr>
            <a:spLocks noGrp="1"/>
          </p:cNvSpPr>
          <p:nvPr>
            <p:ph idx="1"/>
          </p:nvPr>
        </p:nvSpPr>
        <p:spPr>
          <a:xfrm>
            <a:off x="457200" y="1219200"/>
            <a:ext cx="8229600" cy="4906963"/>
          </a:xfrm>
        </p:spPr>
        <p:txBody>
          <a:bodyPr>
            <a:normAutofit fontScale="77500" lnSpcReduction="20000"/>
          </a:bodyPr>
          <a:lstStyle/>
          <a:p>
            <a:pPr algn="just"/>
            <a:endParaRPr lang="en-US" sz="2400" dirty="0" smtClean="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USB Camera Capture Real Time Images of driver continuously and send to Raspberry pi for processing. </a:t>
            </a:r>
          </a:p>
          <a:p>
            <a:pPr marL="0" indent="0" algn="just">
              <a:buNone/>
            </a:pPr>
            <a:endParaRPr lang="en-US" sz="2400" dirty="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Raspberry pi is used to detect whether Eyes are Open or Closed. </a:t>
            </a:r>
          </a:p>
          <a:p>
            <a:pPr marL="0" indent="0" algn="just">
              <a:buNone/>
            </a:pPr>
            <a:endParaRPr lang="en-US" sz="2400" dirty="0" smtClean="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Alcohol Sensor detect whether driver is drunk or not using MQ-3 sensor. </a:t>
            </a:r>
          </a:p>
          <a:p>
            <a:pPr marL="0" indent="0" algn="just">
              <a:buNone/>
            </a:pPr>
            <a:endParaRPr lang="en-US" sz="2400" dirty="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With Input of both signals </a:t>
            </a:r>
            <a:r>
              <a:rPr lang="en-US" sz="2400" dirty="0" err="1" smtClean="0">
                <a:latin typeface="Times New Roman" pitchFamily="18" charset="0"/>
                <a:cs typeface="Times New Roman" pitchFamily="18" charset="0"/>
              </a:rPr>
              <a:t>Arduino</a:t>
            </a:r>
            <a:r>
              <a:rPr lang="en-US" sz="2400" dirty="0" smtClean="0">
                <a:latin typeface="Times New Roman" pitchFamily="18" charset="0"/>
                <a:cs typeface="Times New Roman" pitchFamily="18" charset="0"/>
              </a:rPr>
              <a:t> UNO is used to convert electrical signal into digital value.</a:t>
            </a:r>
          </a:p>
          <a:p>
            <a:pPr algn="just">
              <a:buNone/>
            </a:pPr>
            <a:endParaRPr lang="en-US" sz="2400" dirty="0" smtClean="0">
              <a:latin typeface="Times New Roman" pitchFamily="18" charset="0"/>
              <a:cs typeface="Times New Roman" pitchFamily="18" charset="0"/>
            </a:endParaRPr>
          </a:p>
          <a:p>
            <a:pPr algn="just"/>
            <a:r>
              <a:rPr lang="en-US" sz="2400" dirty="0" err="1">
                <a:latin typeface="Times New Roman" pitchFamily="18" charset="0"/>
                <a:cs typeface="Times New Roman" pitchFamily="18" charset="0"/>
              </a:rPr>
              <a:t>Arduino</a:t>
            </a:r>
            <a:r>
              <a:rPr lang="en-US" sz="2400" dirty="0">
                <a:latin typeface="Times New Roman" pitchFamily="18" charset="0"/>
                <a:cs typeface="Times New Roman" pitchFamily="18" charset="0"/>
              </a:rPr>
              <a:t> UNO displays </a:t>
            </a:r>
            <a:r>
              <a:rPr lang="en-US" sz="2400" dirty="0" smtClean="0">
                <a:latin typeface="Times New Roman" pitchFamily="18" charset="0"/>
                <a:cs typeface="Times New Roman" pitchFamily="18" charset="0"/>
              </a:rPr>
              <a:t>these status and value on a LCD.</a:t>
            </a:r>
          </a:p>
          <a:p>
            <a:pPr algn="just">
              <a:buNone/>
            </a:pPr>
            <a:endParaRPr lang="en-US" sz="2400" dirty="0" smtClean="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Status of all parameter display on monitor section .</a:t>
            </a:r>
          </a:p>
          <a:p>
            <a:pPr algn="just">
              <a:buNone/>
            </a:pPr>
            <a:endParaRPr lang="en-US" sz="2400" dirty="0" smtClean="0">
              <a:latin typeface="Times New Roman" pitchFamily="18" charset="0"/>
              <a:cs typeface="Times New Roman" pitchFamily="18" charset="0"/>
            </a:endParaRPr>
          </a:p>
          <a:p>
            <a:pPr algn="just"/>
            <a:r>
              <a:rPr lang="en-IN" sz="2400" dirty="0" smtClean="0">
                <a:latin typeface="Times New Roman" pitchFamily="18" charset="0"/>
                <a:cs typeface="Times New Roman" pitchFamily="18" charset="0"/>
              </a:rPr>
              <a:t>The Power requirement for</a:t>
            </a:r>
            <a:r>
              <a:rPr lang="en-US" sz="2400" dirty="0">
                <a:latin typeface="Times New Roman" pitchFamily="18" charset="0"/>
                <a:cs typeface="Times New Roman" pitchFamily="18" charset="0"/>
              </a:rPr>
              <a:t> Raspberry </a:t>
            </a:r>
            <a:r>
              <a:rPr lang="en-US" sz="2400" dirty="0" smtClean="0">
                <a:latin typeface="Times New Roman" pitchFamily="18" charset="0"/>
                <a:cs typeface="Times New Roman" pitchFamily="18" charset="0"/>
              </a:rPr>
              <a:t>pi &amp; </a:t>
            </a:r>
            <a:r>
              <a:rPr lang="en-US" sz="2400" dirty="0" err="1">
                <a:latin typeface="Times New Roman" pitchFamily="18" charset="0"/>
                <a:cs typeface="Times New Roman" pitchFamily="18" charset="0"/>
              </a:rPr>
              <a:t>Arduino</a:t>
            </a:r>
            <a:r>
              <a:rPr lang="en-US" sz="2400" dirty="0">
                <a:latin typeface="Times New Roman" pitchFamily="18" charset="0"/>
                <a:cs typeface="Times New Roman" pitchFamily="18" charset="0"/>
              </a:rPr>
              <a:t> UNO</a:t>
            </a:r>
            <a:r>
              <a:rPr lang="en-IN" sz="2400" dirty="0" smtClean="0">
                <a:latin typeface="Times New Roman" pitchFamily="18" charset="0"/>
                <a:cs typeface="Times New Roman" pitchFamily="18" charset="0"/>
              </a:rPr>
              <a:t> is 3.3V TO 5.0V Only.</a:t>
            </a:r>
          </a:p>
          <a:p>
            <a:pPr algn="just">
              <a:buNone/>
            </a:pPr>
            <a:endParaRPr lang="en-US" sz="2400" dirty="0" smtClean="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762000" y="304800"/>
            <a:ext cx="7467600" cy="707886"/>
          </a:xfrm>
          <a:prstGeom prst="rect">
            <a:avLst/>
          </a:prstGeom>
        </p:spPr>
        <p:txBody>
          <a:bodyPr wrap="square">
            <a:spAutoFit/>
          </a:bodyPr>
          <a:lstStyle/>
          <a:p>
            <a:pPr algn="ctr"/>
            <a:r>
              <a:rPr lang="en-US" sz="4000" b="1" dirty="0" smtClean="0">
                <a:latin typeface="Times New Roman" pitchFamily="18" charset="0"/>
                <a:cs typeface="Times New Roman" pitchFamily="18" charset="0"/>
              </a:rPr>
              <a:t>SCENARIO OF THE SYSTEM</a:t>
            </a:r>
            <a:endParaRPr lang="en-US" sz="4000" b="1" dirty="0">
              <a:latin typeface="Calibri" pitchFamily="34" charset="0"/>
            </a:endParaRPr>
          </a:p>
        </p:txBody>
      </p:sp>
      <p:pic>
        <p:nvPicPr>
          <p:cNvPr id="4" name="Picture 3" descr="C:\Users\abc\Desktop\kathar\Untitled.png"/>
          <p:cNvPicPr/>
          <p:nvPr/>
        </p:nvPicPr>
        <p:blipFill>
          <a:blip r:embed="rId2">
            <a:extLst>
              <a:ext uri="{28A0092B-C50C-407E-A947-70E740481C1C}">
                <a14:useLocalDpi xmlns:a14="http://schemas.microsoft.com/office/drawing/2010/main" val="0"/>
              </a:ext>
            </a:extLst>
          </a:blip>
          <a:srcRect/>
          <a:stretch>
            <a:fillRect/>
          </a:stretch>
        </p:blipFill>
        <p:spPr bwMode="auto">
          <a:xfrm>
            <a:off x="1676400" y="1578746"/>
            <a:ext cx="5932805" cy="3875405"/>
          </a:xfrm>
          <a:prstGeom prst="rect">
            <a:avLst/>
          </a:prstGeom>
          <a:noFill/>
          <a:ln>
            <a:noFill/>
          </a:ln>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762000" y="274638"/>
            <a:ext cx="7924800" cy="505727"/>
          </a:xfrm>
        </p:spPr>
        <p:txBody>
          <a:bodyPr>
            <a:normAutofit fontScale="90000"/>
          </a:bodyPr>
          <a:lstStyle/>
          <a:p>
            <a:pPr lvl="0"/>
            <a:r>
              <a:rPr lang="fr-FR" b="1" dirty="0"/>
              <a:t>LITERATURE SURVEY</a:t>
            </a:r>
            <a:br>
              <a:rPr lang="fr-FR" b="1" dirty="0"/>
            </a:br>
            <a:endParaRPr lang="en-US"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2670485323"/>
              </p:ext>
            </p:extLst>
          </p:nvPr>
        </p:nvGraphicFramePr>
        <p:xfrm>
          <a:off x="457200" y="609600"/>
          <a:ext cx="8305800" cy="6145877"/>
        </p:xfrm>
        <a:graphic>
          <a:graphicData uri="http://schemas.openxmlformats.org/drawingml/2006/table">
            <a:tbl>
              <a:tblPr firstRow="1" firstCol="1" bandRow="1">
                <a:tableStyleId>{5C22544A-7EE6-4342-B048-85BDC9FD1C3A}</a:tableStyleId>
              </a:tblPr>
              <a:tblGrid>
                <a:gridCol w="533400"/>
                <a:gridCol w="1237379"/>
                <a:gridCol w="1756725"/>
                <a:gridCol w="1124305"/>
                <a:gridCol w="1756725"/>
                <a:gridCol w="1897266"/>
              </a:tblGrid>
              <a:tr h="576627">
                <a:tc>
                  <a:txBody>
                    <a:bodyPr/>
                    <a:lstStyle/>
                    <a:p>
                      <a:pPr marL="0" marR="0">
                        <a:lnSpc>
                          <a:spcPct val="115000"/>
                        </a:lnSpc>
                        <a:spcBef>
                          <a:spcPts val="600"/>
                        </a:spcBef>
                        <a:spcAft>
                          <a:spcPts val="600"/>
                        </a:spcAft>
                      </a:pPr>
                      <a:r>
                        <a:rPr lang="en-US" sz="1200" dirty="0">
                          <a:effectLst/>
                          <a:latin typeface="Times New Roman" pitchFamily="18" charset="0"/>
                          <a:cs typeface="Times New Roman" pitchFamily="18" charset="0"/>
                        </a:rPr>
                        <a:t>SR.NO</a:t>
                      </a:r>
                      <a:endParaRPr lang="en-US" sz="1200" dirty="0">
                        <a:effectLst/>
                        <a:latin typeface="Times New Roman" pitchFamily="18" charset="0"/>
                        <a:ea typeface="Calibri"/>
                        <a:cs typeface="Times New Roman" pitchFamily="18" charset="0"/>
                      </a:endParaRPr>
                    </a:p>
                  </a:txBody>
                  <a:tcPr marL="38112" marR="38112" marT="0" marB="0"/>
                </a:tc>
                <a:tc>
                  <a:txBody>
                    <a:bodyPr/>
                    <a:lstStyle/>
                    <a:p>
                      <a:pPr marL="0" marR="0">
                        <a:lnSpc>
                          <a:spcPct val="115000"/>
                        </a:lnSpc>
                        <a:spcBef>
                          <a:spcPts val="600"/>
                        </a:spcBef>
                        <a:spcAft>
                          <a:spcPts val="600"/>
                        </a:spcAft>
                      </a:pPr>
                      <a:r>
                        <a:rPr lang="en-US" sz="1200">
                          <a:effectLst/>
                          <a:latin typeface="Times New Roman" pitchFamily="18" charset="0"/>
                          <a:cs typeface="Times New Roman" pitchFamily="18" charset="0"/>
                        </a:rPr>
                        <a:t>AUTHOR NAME AND YEAR</a:t>
                      </a:r>
                      <a:endParaRPr lang="en-US" sz="1200">
                        <a:effectLst/>
                        <a:latin typeface="Times New Roman" pitchFamily="18" charset="0"/>
                        <a:ea typeface="Calibri"/>
                        <a:cs typeface="Times New Roman" pitchFamily="18" charset="0"/>
                      </a:endParaRPr>
                    </a:p>
                  </a:txBody>
                  <a:tcPr marL="38112" marR="38112" marT="0" marB="0"/>
                </a:tc>
                <a:tc>
                  <a:txBody>
                    <a:bodyPr/>
                    <a:lstStyle/>
                    <a:p>
                      <a:pPr marL="0" marR="0">
                        <a:lnSpc>
                          <a:spcPct val="115000"/>
                        </a:lnSpc>
                        <a:spcBef>
                          <a:spcPts val="600"/>
                        </a:spcBef>
                        <a:spcAft>
                          <a:spcPts val="600"/>
                        </a:spcAft>
                      </a:pPr>
                      <a:r>
                        <a:rPr lang="en-US" sz="1200" dirty="0">
                          <a:effectLst/>
                          <a:latin typeface="Times New Roman" pitchFamily="18" charset="0"/>
                          <a:cs typeface="Times New Roman" pitchFamily="18" charset="0"/>
                        </a:rPr>
                        <a:t>PUBLICATIONS</a:t>
                      </a:r>
                      <a:endParaRPr lang="en-US" sz="1200" dirty="0">
                        <a:effectLst/>
                        <a:latin typeface="Times New Roman" pitchFamily="18" charset="0"/>
                        <a:ea typeface="Calibri"/>
                        <a:cs typeface="Times New Roman" pitchFamily="18" charset="0"/>
                      </a:endParaRPr>
                    </a:p>
                  </a:txBody>
                  <a:tcPr marL="38112" marR="38112" marT="0" marB="0"/>
                </a:tc>
                <a:tc>
                  <a:txBody>
                    <a:bodyPr/>
                    <a:lstStyle/>
                    <a:p>
                      <a:pPr marL="0" marR="0">
                        <a:lnSpc>
                          <a:spcPct val="115000"/>
                        </a:lnSpc>
                        <a:spcBef>
                          <a:spcPts val="600"/>
                        </a:spcBef>
                        <a:spcAft>
                          <a:spcPts val="600"/>
                        </a:spcAft>
                      </a:pPr>
                      <a:r>
                        <a:rPr lang="en-US" sz="1200">
                          <a:effectLst/>
                          <a:latin typeface="Times New Roman" pitchFamily="18" charset="0"/>
                          <a:cs typeface="Times New Roman" pitchFamily="18" charset="0"/>
                        </a:rPr>
                        <a:t>SENSORS USED  </a:t>
                      </a:r>
                      <a:endParaRPr lang="en-US" sz="1200">
                        <a:effectLst/>
                        <a:latin typeface="Times New Roman" pitchFamily="18" charset="0"/>
                        <a:ea typeface="Calibri"/>
                        <a:cs typeface="Times New Roman" pitchFamily="18" charset="0"/>
                      </a:endParaRPr>
                    </a:p>
                  </a:txBody>
                  <a:tcPr marL="38112" marR="38112" marT="0" marB="0"/>
                </a:tc>
                <a:tc>
                  <a:txBody>
                    <a:bodyPr/>
                    <a:lstStyle/>
                    <a:p>
                      <a:pPr marL="0" marR="0">
                        <a:lnSpc>
                          <a:spcPct val="115000"/>
                        </a:lnSpc>
                        <a:spcBef>
                          <a:spcPts val="600"/>
                        </a:spcBef>
                        <a:spcAft>
                          <a:spcPts val="600"/>
                        </a:spcAft>
                      </a:pPr>
                      <a:r>
                        <a:rPr lang="en-US" sz="1200">
                          <a:effectLst/>
                          <a:latin typeface="Times New Roman" pitchFamily="18" charset="0"/>
                          <a:cs typeface="Times New Roman" pitchFamily="18" charset="0"/>
                        </a:rPr>
                        <a:t>USED TECHNICS </a:t>
                      </a:r>
                      <a:endParaRPr lang="en-US" sz="1200">
                        <a:effectLst/>
                        <a:latin typeface="Times New Roman" pitchFamily="18" charset="0"/>
                        <a:ea typeface="Calibri"/>
                        <a:cs typeface="Times New Roman" pitchFamily="18" charset="0"/>
                      </a:endParaRPr>
                    </a:p>
                  </a:txBody>
                  <a:tcPr marL="38112" marR="38112" marT="0" marB="0"/>
                </a:tc>
                <a:tc>
                  <a:txBody>
                    <a:bodyPr/>
                    <a:lstStyle/>
                    <a:p>
                      <a:pPr marL="0" marR="0">
                        <a:lnSpc>
                          <a:spcPct val="115000"/>
                        </a:lnSpc>
                        <a:spcBef>
                          <a:spcPts val="600"/>
                        </a:spcBef>
                        <a:spcAft>
                          <a:spcPts val="600"/>
                        </a:spcAft>
                      </a:pPr>
                      <a:r>
                        <a:rPr lang="en-US" sz="1200" dirty="0">
                          <a:effectLst/>
                          <a:latin typeface="Times New Roman" pitchFamily="18" charset="0"/>
                          <a:cs typeface="Times New Roman" pitchFamily="18" charset="0"/>
                        </a:rPr>
                        <a:t>EXPERIMENTAL RESULTS </a:t>
                      </a:r>
                      <a:endParaRPr lang="en-US" sz="1200" dirty="0">
                        <a:effectLst/>
                        <a:latin typeface="Times New Roman" pitchFamily="18" charset="0"/>
                        <a:ea typeface="Calibri"/>
                        <a:cs typeface="Times New Roman" pitchFamily="18" charset="0"/>
                      </a:endParaRPr>
                    </a:p>
                  </a:txBody>
                  <a:tcPr marL="38112" marR="38112" marT="0" marB="0"/>
                </a:tc>
              </a:tr>
              <a:tr h="971620">
                <a:tc>
                  <a:txBody>
                    <a:bodyPr/>
                    <a:lstStyle/>
                    <a:p>
                      <a:pPr marL="0" marR="0">
                        <a:lnSpc>
                          <a:spcPct val="115000"/>
                        </a:lnSpc>
                        <a:spcBef>
                          <a:spcPts val="600"/>
                        </a:spcBef>
                        <a:spcAft>
                          <a:spcPts val="600"/>
                        </a:spcAft>
                      </a:pPr>
                      <a:r>
                        <a:rPr lang="en-US" sz="1200" dirty="0">
                          <a:effectLst/>
                          <a:latin typeface="Times New Roman" pitchFamily="18" charset="0"/>
                          <a:cs typeface="Times New Roman" pitchFamily="18" charset="0"/>
                        </a:rPr>
                        <a:t>1</a:t>
                      </a:r>
                      <a:endParaRPr lang="en-US" sz="1200" dirty="0">
                        <a:effectLst/>
                        <a:latin typeface="Times New Roman" pitchFamily="18" charset="0"/>
                        <a:ea typeface="Calibri"/>
                        <a:cs typeface="Times New Roman" pitchFamily="18" charset="0"/>
                      </a:endParaRPr>
                    </a:p>
                  </a:txBody>
                  <a:tcPr marL="38112" marR="38112" marT="0" marB="0"/>
                </a:tc>
                <a:tc>
                  <a:txBody>
                    <a:bodyPr/>
                    <a:lstStyle/>
                    <a:p>
                      <a:pPr marL="0" marR="0">
                        <a:spcBef>
                          <a:spcPts val="0"/>
                        </a:spcBef>
                        <a:spcAft>
                          <a:spcPts val="0"/>
                        </a:spcAft>
                      </a:pPr>
                      <a:r>
                        <a:rPr lang="en-US" sz="1200" dirty="0">
                          <a:effectLst/>
                          <a:latin typeface="Times New Roman" pitchFamily="18" charset="0"/>
                          <a:cs typeface="Times New Roman" pitchFamily="18" charset="0"/>
                        </a:rPr>
                        <a:t> </a:t>
                      </a:r>
                    </a:p>
                    <a:p>
                      <a:pPr marL="0" marR="0">
                        <a:lnSpc>
                          <a:spcPct val="115000"/>
                        </a:lnSpc>
                        <a:spcBef>
                          <a:spcPts val="600"/>
                        </a:spcBef>
                        <a:spcAft>
                          <a:spcPts val="600"/>
                        </a:spcAft>
                      </a:pPr>
                      <a:r>
                        <a:rPr lang="en-US" sz="1200" dirty="0">
                          <a:effectLst/>
                          <a:latin typeface="Times New Roman" pitchFamily="18" charset="0"/>
                          <a:cs typeface="Times New Roman" pitchFamily="18" charset="0"/>
                        </a:rPr>
                        <a:t> </a:t>
                      </a:r>
                      <a:r>
                        <a:rPr lang="en-US" sz="1200" dirty="0" err="1">
                          <a:effectLst/>
                          <a:latin typeface="Times New Roman" pitchFamily="18" charset="0"/>
                          <a:cs typeface="Times New Roman" pitchFamily="18" charset="0"/>
                        </a:rPr>
                        <a:t>D.Sowmya</a:t>
                      </a:r>
                      <a:r>
                        <a:rPr lang="en-US" sz="1200" dirty="0">
                          <a:effectLst/>
                          <a:latin typeface="Times New Roman" pitchFamily="18" charset="0"/>
                          <a:cs typeface="Times New Roman" pitchFamily="18" charset="0"/>
                        </a:rPr>
                        <a:t>  &amp; </a:t>
                      </a:r>
                      <a:r>
                        <a:rPr lang="en-US" sz="1200" dirty="0" err="1">
                          <a:effectLst/>
                          <a:latin typeface="Times New Roman" pitchFamily="18" charset="0"/>
                          <a:cs typeface="Times New Roman" pitchFamily="18" charset="0"/>
                        </a:rPr>
                        <a:t>I.Suneetha</a:t>
                      </a:r>
                      <a:r>
                        <a:rPr lang="en-US" sz="1200" dirty="0">
                          <a:effectLst/>
                          <a:latin typeface="Times New Roman" pitchFamily="18" charset="0"/>
                          <a:cs typeface="Times New Roman" pitchFamily="18" charset="0"/>
                        </a:rPr>
                        <a:t> (2014)       </a:t>
                      </a:r>
                      <a:endParaRPr lang="en-US" sz="1200" dirty="0">
                        <a:effectLst/>
                        <a:latin typeface="Times New Roman" pitchFamily="18" charset="0"/>
                        <a:ea typeface="Calibri"/>
                        <a:cs typeface="Times New Roman" pitchFamily="18" charset="0"/>
                      </a:endParaRPr>
                    </a:p>
                  </a:txBody>
                  <a:tcPr marL="38112" marR="38112" marT="0" marB="0"/>
                </a:tc>
                <a:tc>
                  <a:txBody>
                    <a:bodyPr/>
                    <a:lstStyle/>
                    <a:p>
                      <a:pPr marL="0" marR="0">
                        <a:lnSpc>
                          <a:spcPct val="115000"/>
                        </a:lnSpc>
                        <a:spcBef>
                          <a:spcPts val="600"/>
                        </a:spcBef>
                        <a:spcAft>
                          <a:spcPts val="600"/>
                        </a:spcAft>
                      </a:pPr>
                      <a:r>
                        <a:rPr lang="en-US" sz="1200">
                          <a:effectLst/>
                          <a:latin typeface="Times New Roman" pitchFamily="18" charset="0"/>
                          <a:cs typeface="Times New Roman" pitchFamily="18" charset="0"/>
                        </a:rPr>
                        <a:t>IJCA  102(2) (2014)     </a:t>
                      </a:r>
                    </a:p>
                    <a:p>
                      <a:pPr marL="0" marR="0">
                        <a:lnSpc>
                          <a:spcPct val="115000"/>
                        </a:lnSpc>
                        <a:spcBef>
                          <a:spcPts val="600"/>
                        </a:spcBef>
                        <a:spcAft>
                          <a:spcPts val="600"/>
                        </a:spcAft>
                      </a:pPr>
                      <a:r>
                        <a:rPr lang="en-US" sz="1200">
                          <a:effectLst/>
                          <a:latin typeface="Times New Roman" pitchFamily="18" charset="0"/>
                          <a:cs typeface="Times New Roman" pitchFamily="18" charset="0"/>
                        </a:rPr>
                        <a:t>PP-  21-27</a:t>
                      </a:r>
                      <a:endParaRPr lang="en-US" sz="1200">
                        <a:effectLst/>
                        <a:latin typeface="Times New Roman" pitchFamily="18" charset="0"/>
                        <a:ea typeface="Calibri"/>
                        <a:cs typeface="Times New Roman" pitchFamily="18" charset="0"/>
                      </a:endParaRPr>
                    </a:p>
                  </a:txBody>
                  <a:tcPr marL="38112" marR="38112" marT="0" marB="0"/>
                </a:tc>
                <a:tc>
                  <a:txBody>
                    <a:bodyPr/>
                    <a:lstStyle/>
                    <a:p>
                      <a:pPr marL="0" marR="0">
                        <a:lnSpc>
                          <a:spcPct val="115000"/>
                        </a:lnSpc>
                        <a:spcBef>
                          <a:spcPts val="0"/>
                        </a:spcBef>
                        <a:spcAft>
                          <a:spcPts val="0"/>
                        </a:spcAft>
                      </a:pPr>
                      <a:r>
                        <a:rPr lang="en-US" sz="1200" dirty="0">
                          <a:effectLst/>
                          <a:latin typeface="Times New Roman" pitchFamily="18" charset="0"/>
                          <a:cs typeface="Times New Roman" pitchFamily="18" charset="0"/>
                        </a:rPr>
                        <a:t> </a:t>
                      </a:r>
                    </a:p>
                    <a:p>
                      <a:pPr marL="0" marR="0">
                        <a:lnSpc>
                          <a:spcPct val="115000"/>
                        </a:lnSpc>
                        <a:spcBef>
                          <a:spcPts val="600"/>
                        </a:spcBef>
                        <a:spcAft>
                          <a:spcPts val="600"/>
                        </a:spcAft>
                      </a:pPr>
                      <a:r>
                        <a:rPr lang="en-US" sz="1200" dirty="0">
                          <a:effectLst/>
                          <a:latin typeface="Times New Roman" pitchFamily="18" charset="0"/>
                          <a:cs typeface="Times New Roman" pitchFamily="18" charset="0"/>
                        </a:rPr>
                        <a:t> ARM, MQ3, GPS, GSM, MEMS.</a:t>
                      </a:r>
                      <a:endParaRPr lang="en-US" sz="1200" dirty="0">
                        <a:effectLst/>
                        <a:latin typeface="Times New Roman" pitchFamily="18" charset="0"/>
                        <a:ea typeface="Calibri"/>
                        <a:cs typeface="Times New Roman" pitchFamily="18" charset="0"/>
                      </a:endParaRPr>
                    </a:p>
                  </a:txBody>
                  <a:tcPr marL="38112" marR="38112" marT="0" marB="0"/>
                </a:tc>
                <a:tc>
                  <a:txBody>
                    <a:bodyPr/>
                    <a:lstStyle/>
                    <a:p>
                      <a:pPr marL="0" marR="0">
                        <a:lnSpc>
                          <a:spcPct val="115000"/>
                        </a:lnSpc>
                        <a:spcBef>
                          <a:spcPts val="600"/>
                        </a:spcBef>
                        <a:spcAft>
                          <a:spcPts val="600"/>
                        </a:spcAft>
                      </a:pPr>
                      <a:r>
                        <a:rPr lang="en-US" sz="1200">
                          <a:effectLst/>
                          <a:latin typeface="Times New Roman" pitchFamily="18" charset="0"/>
                          <a:cs typeface="Times New Roman" pitchFamily="18" charset="0"/>
                        </a:rPr>
                        <a:t>Eye Blink sensor and Alcohol sensor MQ3.This system working on ARM LPC2148 processor. </a:t>
                      </a:r>
                      <a:endParaRPr lang="en-US" sz="1200">
                        <a:effectLst/>
                        <a:latin typeface="Times New Roman" pitchFamily="18" charset="0"/>
                        <a:ea typeface="Calibri"/>
                        <a:cs typeface="Times New Roman" pitchFamily="18" charset="0"/>
                      </a:endParaRPr>
                    </a:p>
                  </a:txBody>
                  <a:tcPr marL="38112" marR="38112" marT="0" marB="0"/>
                </a:tc>
                <a:tc>
                  <a:txBody>
                    <a:bodyPr/>
                    <a:lstStyle/>
                    <a:p>
                      <a:pPr marL="0" marR="0">
                        <a:lnSpc>
                          <a:spcPct val="115000"/>
                        </a:lnSpc>
                        <a:spcBef>
                          <a:spcPts val="600"/>
                        </a:spcBef>
                        <a:spcAft>
                          <a:spcPts val="600"/>
                        </a:spcAft>
                      </a:pPr>
                      <a:r>
                        <a:rPr lang="en-US" sz="1200">
                          <a:effectLst/>
                          <a:latin typeface="Times New Roman" pitchFamily="18" charset="0"/>
                          <a:cs typeface="Times New Roman" pitchFamily="18" charset="0"/>
                        </a:rPr>
                        <a:t>Using Eye Blink sensors it detect driver drowsiness &amp; also detect alcohol, with the help of GSM/GPS detect accident location.</a:t>
                      </a:r>
                      <a:endParaRPr lang="en-US" sz="1200">
                        <a:effectLst/>
                        <a:latin typeface="Times New Roman" pitchFamily="18" charset="0"/>
                        <a:ea typeface="Calibri"/>
                        <a:cs typeface="Times New Roman" pitchFamily="18" charset="0"/>
                      </a:endParaRPr>
                    </a:p>
                  </a:txBody>
                  <a:tcPr marL="38112" marR="38112" marT="0" marB="0"/>
                </a:tc>
              </a:tr>
              <a:tr h="1366613">
                <a:tc>
                  <a:txBody>
                    <a:bodyPr/>
                    <a:lstStyle/>
                    <a:p>
                      <a:pPr marL="0" marR="0">
                        <a:lnSpc>
                          <a:spcPct val="115000"/>
                        </a:lnSpc>
                        <a:spcBef>
                          <a:spcPts val="600"/>
                        </a:spcBef>
                        <a:spcAft>
                          <a:spcPts val="600"/>
                        </a:spcAft>
                      </a:pPr>
                      <a:r>
                        <a:rPr lang="en-US" sz="1200" dirty="0">
                          <a:effectLst/>
                          <a:latin typeface="Times New Roman" pitchFamily="18" charset="0"/>
                          <a:cs typeface="Times New Roman" pitchFamily="18" charset="0"/>
                        </a:rPr>
                        <a:t>2</a:t>
                      </a:r>
                      <a:endParaRPr lang="en-US" sz="1200" dirty="0">
                        <a:effectLst/>
                        <a:latin typeface="Times New Roman" pitchFamily="18" charset="0"/>
                        <a:ea typeface="Calibri"/>
                        <a:cs typeface="Times New Roman" pitchFamily="18" charset="0"/>
                      </a:endParaRPr>
                    </a:p>
                  </a:txBody>
                  <a:tcPr marL="38112" marR="38112" marT="0" marB="0"/>
                </a:tc>
                <a:tc>
                  <a:txBody>
                    <a:bodyPr/>
                    <a:lstStyle/>
                    <a:p>
                      <a:pPr marL="0" marR="0">
                        <a:lnSpc>
                          <a:spcPct val="115000"/>
                        </a:lnSpc>
                        <a:spcBef>
                          <a:spcPts val="600"/>
                        </a:spcBef>
                        <a:spcAft>
                          <a:spcPts val="600"/>
                        </a:spcAft>
                      </a:pPr>
                      <a:r>
                        <a:rPr lang="en-US" sz="1200" dirty="0" err="1">
                          <a:effectLst/>
                          <a:latin typeface="Times New Roman" pitchFamily="18" charset="0"/>
                          <a:cs typeface="Times New Roman" pitchFamily="18" charset="0"/>
                        </a:rPr>
                        <a:t>Ashutosh</a:t>
                      </a:r>
                      <a:r>
                        <a:rPr lang="en-US" sz="1200" dirty="0">
                          <a:effectLst/>
                          <a:latin typeface="Times New Roman" pitchFamily="18" charset="0"/>
                          <a:cs typeface="Times New Roman" pitchFamily="18" charset="0"/>
                        </a:rPr>
                        <a:t> U. </a:t>
                      </a:r>
                      <a:r>
                        <a:rPr lang="en-US" sz="1200" dirty="0" err="1">
                          <a:effectLst/>
                          <a:latin typeface="Times New Roman" pitchFamily="18" charset="0"/>
                          <a:cs typeface="Times New Roman" pitchFamily="18" charset="0"/>
                        </a:rPr>
                        <a:t>Jadhav</a:t>
                      </a:r>
                      <a:r>
                        <a:rPr lang="en-US" sz="1200" dirty="0">
                          <a:effectLst/>
                          <a:latin typeface="Times New Roman" pitchFamily="18" charset="0"/>
                          <a:cs typeface="Times New Roman" pitchFamily="18" charset="0"/>
                        </a:rPr>
                        <a:t>.(2015) </a:t>
                      </a:r>
                      <a:endParaRPr lang="en-US" sz="1200" dirty="0">
                        <a:effectLst/>
                        <a:latin typeface="Times New Roman" pitchFamily="18" charset="0"/>
                        <a:ea typeface="Calibri"/>
                        <a:cs typeface="Times New Roman" pitchFamily="18" charset="0"/>
                      </a:endParaRPr>
                    </a:p>
                  </a:txBody>
                  <a:tcPr marL="38112" marR="38112" marT="0" marB="0"/>
                </a:tc>
                <a:tc>
                  <a:txBody>
                    <a:bodyPr/>
                    <a:lstStyle/>
                    <a:p>
                      <a:pPr marL="0" marR="0">
                        <a:lnSpc>
                          <a:spcPct val="115000"/>
                        </a:lnSpc>
                        <a:spcBef>
                          <a:spcPts val="600"/>
                        </a:spcBef>
                        <a:spcAft>
                          <a:spcPts val="600"/>
                        </a:spcAft>
                      </a:pPr>
                      <a:r>
                        <a:rPr lang="en-US" sz="1200" dirty="0">
                          <a:effectLst/>
                          <a:latin typeface="Times New Roman" pitchFamily="18" charset="0"/>
                          <a:cs typeface="Times New Roman" pitchFamily="18" charset="0"/>
                        </a:rPr>
                        <a:t>IJAREEIE  4(7)  (2015)</a:t>
                      </a:r>
                    </a:p>
                    <a:p>
                      <a:pPr marL="0" marR="0">
                        <a:lnSpc>
                          <a:spcPct val="115000"/>
                        </a:lnSpc>
                        <a:spcBef>
                          <a:spcPts val="600"/>
                        </a:spcBef>
                        <a:spcAft>
                          <a:spcPts val="600"/>
                        </a:spcAft>
                      </a:pPr>
                      <a:r>
                        <a:rPr lang="en-US" sz="1200" dirty="0">
                          <a:effectLst/>
                          <a:latin typeface="Times New Roman" pitchFamily="18" charset="0"/>
                          <a:cs typeface="Times New Roman" pitchFamily="18" charset="0"/>
                        </a:rPr>
                        <a:t>PP-  6616-6623</a:t>
                      </a:r>
                      <a:endParaRPr lang="en-US" sz="1200" dirty="0">
                        <a:effectLst/>
                        <a:latin typeface="Times New Roman" pitchFamily="18" charset="0"/>
                        <a:ea typeface="Calibri"/>
                        <a:cs typeface="Times New Roman" pitchFamily="18" charset="0"/>
                      </a:endParaRPr>
                    </a:p>
                  </a:txBody>
                  <a:tcPr marL="38112" marR="38112" marT="0" marB="0"/>
                </a:tc>
                <a:tc>
                  <a:txBody>
                    <a:bodyPr/>
                    <a:lstStyle/>
                    <a:p>
                      <a:pPr marL="0" marR="0">
                        <a:lnSpc>
                          <a:spcPct val="115000"/>
                        </a:lnSpc>
                        <a:spcBef>
                          <a:spcPts val="600"/>
                        </a:spcBef>
                        <a:spcAft>
                          <a:spcPts val="600"/>
                        </a:spcAft>
                      </a:pPr>
                      <a:r>
                        <a:rPr lang="en-US" sz="1200">
                          <a:effectLst/>
                          <a:latin typeface="Times New Roman" pitchFamily="18" charset="0"/>
                          <a:cs typeface="Times New Roman" pitchFamily="18" charset="0"/>
                        </a:rPr>
                        <a:t>ARM, MQ3, Automobile GPS, GSM.</a:t>
                      </a:r>
                      <a:endParaRPr lang="en-US" sz="1200">
                        <a:effectLst/>
                        <a:latin typeface="Times New Roman" pitchFamily="18" charset="0"/>
                        <a:ea typeface="Calibri"/>
                        <a:cs typeface="Times New Roman" pitchFamily="18" charset="0"/>
                      </a:endParaRPr>
                    </a:p>
                  </a:txBody>
                  <a:tcPr marL="38112" marR="38112" marT="0" marB="0"/>
                </a:tc>
                <a:tc>
                  <a:txBody>
                    <a:bodyPr/>
                    <a:lstStyle/>
                    <a:p>
                      <a:pPr marL="0" marR="0">
                        <a:lnSpc>
                          <a:spcPct val="115000"/>
                        </a:lnSpc>
                        <a:spcBef>
                          <a:spcPts val="600"/>
                        </a:spcBef>
                        <a:spcAft>
                          <a:spcPts val="600"/>
                        </a:spcAft>
                      </a:pPr>
                      <a:r>
                        <a:rPr lang="en-US" sz="1200">
                          <a:effectLst/>
                          <a:latin typeface="Times New Roman" pitchFamily="18" charset="0"/>
                          <a:cs typeface="Times New Roman" pitchFamily="18" charset="0"/>
                        </a:rPr>
                        <a:t>To detect Lane violation and avoid it. To detect the Alcohol and Drowsiness of the driver.</a:t>
                      </a:r>
                      <a:endParaRPr lang="en-US" sz="1200">
                        <a:effectLst/>
                        <a:latin typeface="Times New Roman" pitchFamily="18" charset="0"/>
                        <a:ea typeface="Calibri"/>
                        <a:cs typeface="Times New Roman" pitchFamily="18" charset="0"/>
                      </a:endParaRPr>
                    </a:p>
                  </a:txBody>
                  <a:tcPr marL="38112" marR="38112" marT="0" marB="0"/>
                </a:tc>
                <a:tc>
                  <a:txBody>
                    <a:bodyPr/>
                    <a:lstStyle/>
                    <a:p>
                      <a:pPr marL="0" marR="0">
                        <a:lnSpc>
                          <a:spcPct val="115000"/>
                        </a:lnSpc>
                        <a:spcBef>
                          <a:spcPts val="600"/>
                        </a:spcBef>
                        <a:spcAft>
                          <a:spcPts val="600"/>
                        </a:spcAft>
                      </a:pPr>
                      <a:r>
                        <a:rPr lang="en-US" sz="1200">
                          <a:effectLst/>
                          <a:latin typeface="Times New Roman" pitchFamily="18" charset="0"/>
                          <a:cs typeface="Times New Roman" pitchFamily="18" charset="0"/>
                        </a:rPr>
                        <a:t>Detect whenever the lane is departed a warning is displayed to driver eyes on MATLAB programming with the help of Eyes blink sensor &amp; also detect Alcohol .</a:t>
                      </a:r>
                      <a:endParaRPr lang="en-US" sz="1200">
                        <a:effectLst/>
                        <a:latin typeface="Times New Roman" pitchFamily="18" charset="0"/>
                        <a:ea typeface="Calibri"/>
                        <a:cs typeface="Times New Roman" pitchFamily="18" charset="0"/>
                      </a:endParaRPr>
                    </a:p>
                  </a:txBody>
                  <a:tcPr marL="38112" marR="38112" marT="0" marB="0"/>
                </a:tc>
              </a:tr>
              <a:tr h="1312230">
                <a:tc>
                  <a:txBody>
                    <a:bodyPr/>
                    <a:lstStyle/>
                    <a:p>
                      <a:pPr marL="0" marR="0">
                        <a:lnSpc>
                          <a:spcPct val="115000"/>
                        </a:lnSpc>
                        <a:spcBef>
                          <a:spcPts val="600"/>
                        </a:spcBef>
                        <a:spcAft>
                          <a:spcPts val="600"/>
                        </a:spcAft>
                      </a:pPr>
                      <a:r>
                        <a:rPr lang="en-US" sz="1200" dirty="0">
                          <a:effectLst/>
                          <a:latin typeface="Times New Roman" pitchFamily="18" charset="0"/>
                          <a:cs typeface="Times New Roman" pitchFamily="18" charset="0"/>
                        </a:rPr>
                        <a:t>3</a:t>
                      </a:r>
                      <a:endParaRPr lang="en-US" sz="1200" dirty="0">
                        <a:effectLst/>
                        <a:latin typeface="Times New Roman" pitchFamily="18" charset="0"/>
                        <a:ea typeface="Calibri"/>
                        <a:cs typeface="Times New Roman" pitchFamily="18" charset="0"/>
                      </a:endParaRPr>
                    </a:p>
                  </a:txBody>
                  <a:tcPr marL="38112" marR="38112" marT="0" marB="0"/>
                </a:tc>
                <a:tc>
                  <a:txBody>
                    <a:bodyPr/>
                    <a:lstStyle/>
                    <a:p>
                      <a:pPr marL="0" marR="0">
                        <a:lnSpc>
                          <a:spcPct val="115000"/>
                        </a:lnSpc>
                        <a:spcBef>
                          <a:spcPts val="600"/>
                        </a:spcBef>
                        <a:spcAft>
                          <a:spcPts val="600"/>
                        </a:spcAft>
                      </a:pPr>
                      <a:r>
                        <a:rPr lang="en-US" sz="1200">
                          <a:effectLst/>
                          <a:latin typeface="Times New Roman" pitchFamily="18" charset="0"/>
                          <a:cs typeface="Times New Roman" pitchFamily="18" charset="0"/>
                        </a:rPr>
                        <a:t>L. Nikitha (2015) </a:t>
                      </a:r>
                      <a:endParaRPr lang="en-US" sz="1200">
                        <a:effectLst/>
                        <a:latin typeface="Times New Roman" pitchFamily="18" charset="0"/>
                        <a:ea typeface="Calibri"/>
                        <a:cs typeface="Times New Roman" pitchFamily="18" charset="0"/>
                      </a:endParaRPr>
                    </a:p>
                  </a:txBody>
                  <a:tcPr marL="38112" marR="38112" marT="0" marB="0"/>
                </a:tc>
                <a:tc>
                  <a:txBody>
                    <a:bodyPr/>
                    <a:lstStyle/>
                    <a:p>
                      <a:pPr marL="0" marR="0">
                        <a:lnSpc>
                          <a:spcPct val="115000"/>
                        </a:lnSpc>
                        <a:spcBef>
                          <a:spcPts val="600"/>
                        </a:spcBef>
                        <a:spcAft>
                          <a:spcPts val="600"/>
                        </a:spcAft>
                      </a:pPr>
                      <a:r>
                        <a:rPr lang="en-US" sz="1200">
                          <a:effectLst/>
                          <a:latin typeface="Times New Roman" pitchFamily="18" charset="0"/>
                          <a:cs typeface="Times New Roman" pitchFamily="18" charset="0"/>
                        </a:rPr>
                        <a:t>International Journal of Advanced Technology in Engg.&amp; Science.3(01)2015 PP-707-7014</a:t>
                      </a:r>
                      <a:endParaRPr lang="en-US" sz="1200">
                        <a:effectLst/>
                        <a:latin typeface="Times New Roman" pitchFamily="18" charset="0"/>
                        <a:ea typeface="Calibri"/>
                        <a:cs typeface="Times New Roman" pitchFamily="18" charset="0"/>
                      </a:endParaRPr>
                    </a:p>
                  </a:txBody>
                  <a:tcPr marL="38112" marR="38112" marT="0" marB="0"/>
                </a:tc>
                <a:tc>
                  <a:txBody>
                    <a:bodyPr/>
                    <a:lstStyle/>
                    <a:p>
                      <a:pPr marL="0" marR="0">
                        <a:lnSpc>
                          <a:spcPct val="115000"/>
                        </a:lnSpc>
                        <a:spcBef>
                          <a:spcPts val="600"/>
                        </a:spcBef>
                        <a:spcAft>
                          <a:spcPts val="600"/>
                        </a:spcAft>
                      </a:pPr>
                      <a:r>
                        <a:rPr lang="en-US" sz="1200">
                          <a:effectLst/>
                          <a:latin typeface="Times New Roman" pitchFamily="18" charset="0"/>
                          <a:cs typeface="Times New Roman" pitchFamily="18" charset="0"/>
                        </a:rPr>
                        <a:t>ECG,ARM, Alcohol  sensor, GSM, Eye Blink sensor</a:t>
                      </a:r>
                      <a:endParaRPr lang="en-US" sz="1200">
                        <a:effectLst/>
                        <a:latin typeface="Times New Roman" pitchFamily="18" charset="0"/>
                        <a:ea typeface="Calibri"/>
                        <a:cs typeface="Times New Roman" pitchFamily="18" charset="0"/>
                      </a:endParaRPr>
                    </a:p>
                  </a:txBody>
                  <a:tcPr marL="38112" marR="38112" marT="0" marB="0"/>
                </a:tc>
                <a:tc>
                  <a:txBody>
                    <a:bodyPr/>
                    <a:lstStyle/>
                    <a:p>
                      <a:pPr marL="0" marR="0">
                        <a:lnSpc>
                          <a:spcPct val="115000"/>
                        </a:lnSpc>
                        <a:spcBef>
                          <a:spcPts val="600"/>
                        </a:spcBef>
                        <a:spcAft>
                          <a:spcPts val="600"/>
                        </a:spcAft>
                      </a:pPr>
                      <a:r>
                        <a:rPr lang="en-US" sz="1200">
                          <a:effectLst/>
                          <a:latin typeface="Times New Roman" pitchFamily="18" charset="0"/>
                          <a:cs typeface="Times New Roman" pitchFamily="18" charset="0"/>
                        </a:rPr>
                        <a:t>Measuring heart beats using ECG sensor.</a:t>
                      </a:r>
                    </a:p>
                    <a:p>
                      <a:pPr marL="0" marR="0">
                        <a:lnSpc>
                          <a:spcPct val="115000"/>
                        </a:lnSpc>
                        <a:spcBef>
                          <a:spcPts val="600"/>
                        </a:spcBef>
                        <a:spcAft>
                          <a:spcPts val="600"/>
                        </a:spcAft>
                      </a:pPr>
                      <a:r>
                        <a:rPr lang="en-US" sz="1200">
                          <a:effectLst/>
                          <a:latin typeface="Times New Roman" pitchFamily="18" charset="0"/>
                          <a:cs typeface="Times New Roman" pitchFamily="18" charset="0"/>
                        </a:rPr>
                        <a:t>Detect Eyes blink rate using Eye blink sensor. Detect amount of alcohol using alcohol sensor.   </a:t>
                      </a:r>
                      <a:endParaRPr lang="en-US" sz="1200">
                        <a:effectLst/>
                        <a:latin typeface="Times New Roman" pitchFamily="18" charset="0"/>
                        <a:ea typeface="Calibri"/>
                        <a:cs typeface="Times New Roman" pitchFamily="18" charset="0"/>
                      </a:endParaRPr>
                    </a:p>
                  </a:txBody>
                  <a:tcPr marL="38112" marR="38112" marT="0" marB="0"/>
                </a:tc>
                <a:tc>
                  <a:txBody>
                    <a:bodyPr/>
                    <a:lstStyle/>
                    <a:p>
                      <a:pPr marL="0" marR="0">
                        <a:lnSpc>
                          <a:spcPct val="115000"/>
                        </a:lnSpc>
                        <a:spcBef>
                          <a:spcPts val="600"/>
                        </a:spcBef>
                        <a:spcAft>
                          <a:spcPts val="600"/>
                        </a:spcAft>
                      </a:pPr>
                      <a:r>
                        <a:rPr lang="en-US" sz="1200">
                          <a:effectLst/>
                          <a:latin typeface="Times New Roman" pitchFamily="18" charset="0"/>
                          <a:cs typeface="Times New Roman" pitchFamily="18" charset="0"/>
                        </a:rPr>
                        <a:t>In this system it detect the variation of  heart beat and also detects eye blink rate of driver and detect amount of alcohol using alcohol sensor.</a:t>
                      </a:r>
                      <a:endParaRPr lang="en-US" sz="1200">
                        <a:effectLst/>
                        <a:latin typeface="Times New Roman" pitchFamily="18" charset="0"/>
                        <a:ea typeface="Calibri"/>
                        <a:cs typeface="Times New Roman" pitchFamily="18" charset="0"/>
                      </a:endParaRPr>
                    </a:p>
                  </a:txBody>
                  <a:tcPr marL="38112" marR="38112" marT="0" marB="0"/>
                </a:tc>
              </a:tr>
              <a:tr h="1564109">
                <a:tc>
                  <a:txBody>
                    <a:bodyPr/>
                    <a:lstStyle/>
                    <a:p>
                      <a:pPr marL="0" marR="0">
                        <a:lnSpc>
                          <a:spcPct val="115000"/>
                        </a:lnSpc>
                        <a:spcBef>
                          <a:spcPts val="600"/>
                        </a:spcBef>
                        <a:spcAft>
                          <a:spcPts val="600"/>
                        </a:spcAft>
                      </a:pPr>
                      <a:r>
                        <a:rPr lang="en-US" sz="1200" dirty="0">
                          <a:effectLst/>
                          <a:latin typeface="Times New Roman" pitchFamily="18" charset="0"/>
                          <a:cs typeface="Times New Roman" pitchFamily="18" charset="0"/>
                        </a:rPr>
                        <a:t>4</a:t>
                      </a:r>
                      <a:endParaRPr lang="en-US" sz="1200" dirty="0">
                        <a:effectLst/>
                        <a:latin typeface="Times New Roman" pitchFamily="18" charset="0"/>
                        <a:ea typeface="Calibri"/>
                        <a:cs typeface="Times New Roman" pitchFamily="18" charset="0"/>
                      </a:endParaRPr>
                    </a:p>
                  </a:txBody>
                  <a:tcPr marL="38112" marR="38112" marT="0" marB="0"/>
                </a:tc>
                <a:tc>
                  <a:txBody>
                    <a:bodyPr/>
                    <a:lstStyle/>
                    <a:p>
                      <a:pPr marL="0" marR="0">
                        <a:lnSpc>
                          <a:spcPct val="115000"/>
                        </a:lnSpc>
                        <a:spcBef>
                          <a:spcPts val="600"/>
                        </a:spcBef>
                        <a:spcAft>
                          <a:spcPts val="600"/>
                        </a:spcAft>
                      </a:pPr>
                      <a:r>
                        <a:rPr lang="en-US" sz="1200">
                          <a:effectLst/>
                          <a:latin typeface="Times New Roman" pitchFamily="18" charset="0"/>
                          <a:cs typeface="Times New Roman" pitchFamily="18" charset="0"/>
                        </a:rPr>
                        <a:t>Naveen M, Sudarvizhi S (2015)</a:t>
                      </a:r>
                    </a:p>
                    <a:p>
                      <a:pPr marL="0" marR="0">
                        <a:lnSpc>
                          <a:spcPct val="115000"/>
                        </a:lnSpc>
                        <a:spcBef>
                          <a:spcPts val="600"/>
                        </a:spcBef>
                        <a:spcAft>
                          <a:spcPts val="600"/>
                        </a:spcAft>
                      </a:pPr>
                      <a:r>
                        <a:rPr lang="en-US" sz="1200">
                          <a:effectLst/>
                          <a:latin typeface="Times New Roman" pitchFamily="18" charset="0"/>
                          <a:cs typeface="Times New Roman" pitchFamily="18" charset="0"/>
                        </a:rPr>
                        <a:t> </a:t>
                      </a:r>
                      <a:endParaRPr lang="en-US" sz="1200">
                        <a:effectLst/>
                        <a:latin typeface="Times New Roman" pitchFamily="18" charset="0"/>
                        <a:ea typeface="Calibri"/>
                        <a:cs typeface="Times New Roman" pitchFamily="18" charset="0"/>
                      </a:endParaRPr>
                    </a:p>
                  </a:txBody>
                  <a:tcPr marL="38112" marR="38112" marT="0" marB="0"/>
                </a:tc>
                <a:tc>
                  <a:txBody>
                    <a:bodyPr/>
                    <a:lstStyle/>
                    <a:p>
                      <a:pPr marL="0" marR="0">
                        <a:lnSpc>
                          <a:spcPct val="115000"/>
                        </a:lnSpc>
                        <a:spcBef>
                          <a:spcPts val="600"/>
                        </a:spcBef>
                        <a:spcAft>
                          <a:spcPts val="600"/>
                        </a:spcAft>
                      </a:pPr>
                      <a:r>
                        <a:rPr lang="en-US" sz="1200">
                          <a:effectLst/>
                          <a:latin typeface="Times New Roman" pitchFamily="18" charset="0"/>
                          <a:cs typeface="Times New Roman" pitchFamily="18" charset="0"/>
                        </a:rPr>
                        <a:t>International Journal of Research in Engineering &amp; Advanced Technology. 3(01) 2015</a:t>
                      </a:r>
                    </a:p>
                    <a:p>
                      <a:pPr marL="0" marR="0">
                        <a:lnSpc>
                          <a:spcPct val="115000"/>
                        </a:lnSpc>
                        <a:spcBef>
                          <a:spcPts val="600"/>
                        </a:spcBef>
                        <a:spcAft>
                          <a:spcPts val="600"/>
                        </a:spcAft>
                      </a:pPr>
                      <a:r>
                        <a:rPr lang="en-US" sz="1200">
                          <a:effectLst/>
                          <a:latin typeface="Times New Roman" pitchFamily="18" charset="0"/>
                          <a:cs typeface="Times New Roman" pitchFamily="18" charset="0"/>
                        </a:rPr>
                        <a:t>PP-211-216</a:t>
                      </a:r>
                    </a:p>
                    <a:p>
                      <a:pPr marL="0" marR="0">
                        <a:lnSpc>
                          <a:spcPct val="115000"/>
                        </a:lnSpc>
                        <a:spcBef>
                          <a:spcPts val="600"/>
                        </a:spcBef>
                        <a:spcAft>
                          <a:spcPts val="600"/>
                        </a:spcAft>
                      </a:pPr>
                      <a:r>
                        <a:rPr lang="en-US" sz="1200">
                          <a:effectLst/>
                          <a:latin typeface="Times New Roman" pitchFamily="18" charset="0"/>
                          <a:cs typeface="Times New Roman" pitchFamily="18" charset="0"/>
                        </a:rPr>
                        <a:t> </a:t>
                      </a:r>
                      <a:endParaRPr lang="en-US" sz="1200">
                        <a:effectLst/>
                        <a:latin typeface="Times New Roman" pitchFamily="18" charset="0"/>
                        <a:ea typeface="Calibri"/>
                        <a:cs typeface="Times New Roman" pitchFamily="18" charset="0"/>
                      </a:endParaRPr>
                    </a:p>
                  </a:txBody>
                  <a:tcPr marL="38112" marR="38112" marT="0" marB="0"/>
                </a:tc>
                <a:tc>
                  <a:txBody>
                    <a:bodyPr/>
                    <a:lstStyle/>
                    <a:p>
                      <a:pPr marL="0" marR="0">
                        <a:lnSpc>
                          <a:spcPct val="115000"/>
                        </a:lnSpc>
                        <a:spcBef>
                          <a:spcPts val="0"/>
                        </a:spcBef>
                        <a:spcAft>
                          <a:spcPts val="0"/>
                        </a:spcAft>
                      </a:pPr>
                      <a:r>
                        <a:rPr lang="en-US" sz="1200">
                          <a:effectLst/>
                          <a:latin typeface="Times New Roman" pitchFamily="18" charset="0"/>
                          <a:cs typeface="Times New Roman" pitchFamily="18" charset="0"/>
                        </a:rPr>
                        <a:t>Finger vein authentication, GSM,  Raspberry pi, Arduino UNO.</a:t>
                      </a:r>
                      <a:endParaRPr lang="en-US" sz="1200">
                        <a:effectLst/>
                        <a:latin typeface="Times New Roman" pitchFamily="18" charset="0"/>
                        <a:ea typeface="Calibri"/>
                        <a:cs typeface="Times New Roman" pitchFamily="18" charset="0"/>
                      </a:endParaRPr>
                    </a:p>
                  </a:txBody>
                  <a:tcPr marL="38112" marR="38112" marT="0" marB="0"/>
                </a:tc>
                <a:tc>
                  <a:txBody>
                    <a:bodyPr/>
                    <a:lstStyle/>
                    <a:p>
                      <a:pPr marL="0" marR="0">
                        <a:lnSpc>
                          <a:spcPct val="115000"/>
                        </a:lnSpc>
                        <a:spcBef>
                          <a:spcPts val="600"/>
                        </a:spcBef>
                        <a:spcAft>
                          <a:spcPts val="600"/>
                        </a:spcAft>
                      </a:pPr>
                      <a:r>
                        <a:rPr lang="en-US" sz="1200">
                          <a:effectLst/>
                          <a:latin typeface="Times New Roman" pitchFamily="18" charset="0"/>
                          <a:cs typeface="Times New Roman" pitchFamily="18" charset="0"/>
                        </a:rPr>
                        <a:t>Biometric system is used for alcohol detection, Eyes are detected with the help of camera which controlled by raspberry pi module.</a:t>
                      </a:r>
                      <a:endParaRPr lang="en-US" sz="1200">
                        <a:effectLst/>
                        <a:latin typeface="Times New Roman" pitchFamily="18" charset="0"/>
                        <a:ea typeface="Calibri"/>
                        <a:cs typeface="Times New Roman" pitchFamily="18" charset="0"/>
                      </a:endParaRPr>
                    </a:p>
                  </a:txBody>
                  <a:tcPr marL="38112" marR="38112" marT="0" marB="0"/>
                </a:tc>
                <a:tc>
                  <a:txBody>
                    <a:bodyPr/>
                    <a:lstStyle/>
                    <a:p>
                      <a:pPr marL="0" marR="0">
                        <a:lnSpc>
                          <a:spcPct val="115000"/>
                        </a:lnSpc>
                        <a:spcBef>
                          <a:spcPts val="0"/>
                        </a:spcBef>
                        <a:spcAft>
                          <a:spcPts val="0"/>
                        </a:spcAft>
                      </a:pPr>
                      <a:r>
                        <a:rPr lang="en-US" sz="1200" dirty="0">
                          <a:effectLst/>
                          <a:latin typeface="Times New Roman" pitchFamily="18" charset="0"/>
                          <a:cs typeface="Times New Roman" pitchFamily="18" charset="0"/>
                        </a:rPr>
                        <a:t>In this system alcohol detection is measured by using just press their finger in the biometric system.</a:t>
                      </a:r>
                    </a:p>
                    <a:p>
                      <a:pPr marL="0" marR="0">
                        <a:lnSpc>
                          <a:spcPct val="115000"/>
                        </a:lnSpc>
                        <a:spcBef>
                          <a:spcPts val="0"/>
                        </a:spcBef>
                        <a:spcAft>
                          <a:spcPts val="0"/>
                        </a:spcAft>
                      </a:pPr>
                      <a:r>
                        <a:rPr lang="en-US" sz="1200" dirty="0">
                          <a:effectLst/>
                          <a:latin typeface="Times New Roman" pitchFamily="18" charset="0"/>
                          <a:cs typeface="Times New Roman" pitchFamily="18" charset="0"/>
                        </a:rPr>
                        <a:t>Eyes pair is detected by the system with help of camera module which is connected to raspberry pi.</a:t>
                      </a:r>
                      <a:endParaRPr lang="en-US" sz="1200" dirty="0">
                        <a:effectLst/>
                        <a:latin typeface="Times New Roman" pitchFamily="18" charset="0"/>
                        <a:ea typeface="Calibri"/>
                        <a:cs typeface="Times New Roman" pitchFamily="18" charset="0"/>
                      </a:endParaRPr>
                    </a:p>
                  </a:txBody>
                  <a:tcPr marL="38112" marR="38112" marT="0" marB="0"/>
                </a:tc>
              </a:tr>
            </a:tbl>
          </a:graphicData>
        </a:graphic>
      </p:graphicFrame>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2399758005"/>
              </p:ext>
            </p:extLst>
          </p:nvPr>
        </p:nvGraphicFramePr>
        <p:xfrm>
          <a:off x="533400" y="25893"/>
          <a:ext cx="7619999" cy="6433344"/>
        </p:xfrm>
        <a:graphic>
          <a:graphicData uri="http://schemas.openxmlformats.org/drawingml/2006/table">
            <a:tbl>
              <a:tblPr firstRow="1" firstCol="1" bandRow="1">
                <a:tableStyleId>{5C22544A-7EE6-4342-B048-85BDC9FD1C3A}</a:tableStyleId>
              </a:tblPr>
              <a:tblGrid>
                <a:gridCol w="457200"/>
                <a:gridCol w="1467141"/>
                <a:gridCol w="1469847"/>
                <a:gridCol w="918653"/>
                <a:gridCol w="1592335"/>
                <a:gridCol w="1714823"/>
              </a:tblGrid>
              <a:tr h="445493">
                <a:tc>
                  <a:txBody>
                    <a:bodyPr/>
                    <a:lstStyle/>
                    <a:p>
                      <a:pPr marL="0" marR="0">
                        <a:lnSpc>
                          <a:spcPct val="115000"/>
                        </a:lnSpc>
                        <a:spcBef>
                          <a:spcPts val="600"/>
                        </a:spcBef>
                        <a:spcAft>
                          <a:spcPts val="600"/>
                        </a:spcAft>
                      </a:pPr>
                      <a:r>
                        <a:rPr lang="en-US" sz="1200" dirty="0">
                          <a:effectLst/>
                          <a:latin typeface="Times New Roman" pitchFamily="18" charset="0"/>
                          <a:cs typeface="Times New Roman" pitchFamily="18" charset="0"/>
                        </a:rPr>
                        <a:t>SR.NO</a:t>
                      </a:r>
                      <a:endParaRPr lang="en-US" sz="1200" dirty="0">
                        <a:effectLst/>
                        <a:latin typeface="Times New Roman" pitchFamily="18" charset="0"/>
                        <a:ea typeface="Calibri"/>
                        <a:cs typeface="Times New Roman" pitchFamily="18" charset="0"/>
                      </a:endParaRPr>
                    </a:p>
                  </a:txBody>
                  <a:tcPr marL="43408" marR="43408" marT="0" marB="0"/>
                </a:tc>
                <a:tc>
                  <a:txBody>
                    <a:bodyPr/>
                    <a:lstStyle/>
                    <a:p>
                      <a:pPr marL="0" marR="0">
                        <a:lnSpc>
                          <a:spcPct val="115000"/>
                        </a:lnSpc>
                        <a:spcBef>
                          <a:spcPts val="600"/>
                        </a:spcBef>
                        <a:spcAft>
                          <a:spcPts val="600"/>
                        </a:spcAft>
                      </a:pPr>
                      <a:r>
                        <a:rPr lang="en-US" sz="1200">
                          <a:effectLst/>
                          <a:latin typeface="Times New Roman" pitchFamily="18" charset="0"/>
                          <a:cs typeface="Times New Roman" pitchFamily="18" charset="0"/>
                        </a:rPr>
                        <a:t>AUTHOR NAME AND YEAR</a:t>
                      </a:r>
                      <a:endParaRPr lang="en-US" sz="1200">
                        <a:effectLst/>
                        <a:latin typeface="Times New Roman" pitchFamily="18" charset="0"/>
                        <a:ea typeface="Calibri"/>
                        <a:cs typeface="Times New Roman" pitchFamily="18" charset="0"/>
                      </a:endParaRPr>
                    </a:p>
                  </a:txBody>
                  <a:tcPr marL="43408" marR="43408" marT="0" marB="0"/>
                </a:tc>
                <a:tc>
                  <a:txBody>
                    <a:bodyPr/>
                    <a:lstStyle/>
                    <a:p>
                      <a:pPr marL="0" marR="0">
                        <a:lnSpc>
                          <a:spcPct val="115000"/>
                        </a:lnSpc>
                        <a:spcBef>
                          <a:spcPts val="600"/>
                        </a:spcBef>
                        <a:spcAft>
                          <a:spcPts val="600"/>
                        </a:spcAft>
                      </a:pPr>
                      <a:r>
                        <a:rPr lang="en-US" sz="1200">
                          <a:effectLst/>
                          <a:latin typeface="Times New Roman" pitchFamily="18" charset="0"/>
                          <a:cs typeface="Times New Roman" pitchFamily="18" charset="0"/>
                        </a:rPr>
                        <a:t>PUBLICATIONS</a:t>
                      </a:r>
                      <a:endParaRPr lang="en-US" sz="1200">
                        <a:effectLst/>
                        <a:latin typeface="Times New Roman" pitchFamily="18" charset="0"/>
                        <a:ea typeface="Calibri"/>
                        <a:cs typeface="Times New Roman" pitchFamily="18" charset="0"/>
                      </a:endParaRPr>
                    </a:p>
                  </a:txBody>
                  <a:tcPr marL="43408" marR="43408" marT="0" marB="0"/>
                </a:tc>
                <a:tc>
                  <a:txBody>
                    <a:bodyPr/>
                    <a:lstStyle/>
                    <a:p>
                      <a:pPr marL="0" marR="0">
                        <a:lnSpc>
                          <a:spcPct val="115000"/>
                        </a:lnSpc>
                        <a:spcBef>
                          <a:spcPts val="600"/>
                        </a:spcBef>
                        <a:spcAft>
                          <a:spcPts val="600"/>
                        </a:spcAft>
                      </a:pPr>
                      <a:r>
                        <a:rPr lang="en-US" sz="1200">
                          <a:effectLst/>
                          <a:latin typeface="Times New Roman" pitchFamily="18" charset="0"/>
                          <a:cs typeface="Times New Roman" pitchFamily="18" charset="0"/>
                        </a:rPr>
                        <a:t>SENSORS USED  </a:t>
                      </a:r>
                      <a:endParaRPr lang="en-US" sz="1200">
                        <a:effectLst/>
                        <a:latin typeface="Times New Roman" pitchFamily="18" charset="0"/>
                        <a:ea typeface="Calibri"/>
                        <a:cs typeface="Times New Roman" pitchFamily="18" charset="0"/>
                      </a:endParaRPr>
                    </a:p>
                  </a:txBody>
                  <a:tcPr marL="43408" marR="43408" marT="0" marB="0"/>
                </a:tc>
                <a:tc>
                  <a:txBody>
                    <a:bodyPr/>
                    <a:lstStyle/>
                    <a:p>
                      <a:pPr marL="0" marR="0">
                        <a:lnSpc>
                          <a:spcPct val="115000"/>
                        </a:lnSpc>
                        <a:spcBef>
                          <a:spcPts val="600"/>
                        </a:spcBef>
                        <a:spcAft>
                          <a:spcPts val="600"/>
                        </a:spcAft>
                      </a:pPr>
                      <a:r>
                        <a:rPr lang="en-US" sz="1200">
                          <a:effectLst/>
                          <a:latin typeface="Times New Roman" pitchFamily="18" charset="0"/>
                          <a:cs typeface="Times New Roman" pitchFamily="18" charset="0"/>
                        </a:rPr>
                        <a:t>USED TECHNICS </a:t>
                      </a:r>
                      <a:endParaRPr lang="en-US" sz="1200">
                        <a:effectLst/>
                        <a:latin typeface="Times New Roman" pitchFamily="18" charset="0"/>
                        <a:ea typeface="Calibri"/>
                        <a:cs typeface="Times New Roman" pitchFamily="18" charset="0"/>
                      </a:endParaRPr>
                    </a:p>
                  </a:txBody>
                  <a:tcPr marL="43408" marR="43408" marT="0" marB="0"/>
                </a:tc>
                <a:tc>
                  <a:txBody>
                    <a:bodyPr/>
                    <a:lstStyle/>
                    <a:p>
                      <a:pPr marL="0" marR="0">
                        <a:lnSpc>
                          <a:spcPct val="115000"/>
                        </a:lnSpc>
                        <a:spcBef>
                          <a:spcPts val="600"/>
                        </a:spcBef>
                        <a:spcAft>
                          <a:spcPts val="600"/>
                        </a:spcAft>
                      </a:pPr>
                      <a:r>
                        <a:rPr lang="en-US" sz="1200">
                          <a:effectLst/>
                          <a:latin typeface="Times New Roman" pitchFamily="18" charset="0"/>
                          <a:cs typeface="Times New Roman" pitchFamily="18" charset="0"/>
                        </a:rPr>
                        <a:t>EXPERIMENTAL RESULTS </a:t>
                      </a:r>
                      <a:endParaRPr lang="en-US" sz="1200">
                        <a:effectLst/>
                        <a:latin typeface="Times New Roman" pitchFamily="18" charset="0"/>
                        <a:ea typeface="Calibri"/>
                        <a:cs typeface="Times New Roman" pitchFamily="18" charset="0"/>
                      </a:endParaRPr>
                    </a:p>
                  </a:txBody>
                  <a:tcPr marL="43408" marR="43408" marT="0" marB="0"/>
                </a:tc>
              </a:tr>
              <a:tr h="1208405">
                <a:tc>
                  <a:txBody>
                    <a:bodyPr/>
                    <a:lstStyle/>
                    <a:p>
                      <a:pPr marL="0" marR="0">
                        <a:lnSpc>
                          <a:spcPct val="115000"/>
                        </a:lnSpc>
                        <a:spcBef>
                          <a:spcPts val="600"/>
                        </a:spcBef>
                        <a:spcAft>
                          <a:spcPts val="600"/>
                        </a:spcAft>
                      </a:pPr>
                      <a:r>
                        <a:rPr lang="en-US" sz="1200">
                          <a:effectLst/>
                          <a:latin typeface="Times New Roman" pitchFamily="18" charset="0"/>
                          <a:cs typeface="Times New Roman" pitchFamily="18" charset="0"/>
                        </a:rPr>
                        <a:t>5</a:t>
                      </a:r>
                      <a:endParaRPr lang="en-US" sz="1200">
                        <a:effectLst/>
                        <a:latin typeface="Times New Roman" pitchFamily="18" charset="0"/>
                        <a:ea typeface="Calibri"/>
                        <a:cs typeface="Times New Roman" pitchFamily="18" charset="0"/>
                      </a:endParaRPr>
                    </a:p>
                  </a:txBody>
                  <a:tcPr marL="43408" marR="43408" marT="0" marB="0"/>
                </a:tc>
                <a:tc>
                  <a:txBody>
                    <a:bodyPr/>
                    <a:lstStyle/>
                    <a:p>
                      <a:pPr marL="0" marR="0">
                        <a:lnSpc>
                          <a:spcPct val="115000"/>
                        </a:lnSpc>
                        <a:spcBef>
                          <a:spcPts val="0"/>
                        </a:spcBef>
                        <a:spcAft>
                          <a:spcPts val="0"/>
                        </a:spcAft>
                      </a:pPr>
                      <a:r>
                        <a:rPr lang="en-US" sz="1200" dirty="0">
                          <a:effectLst/>
                          <a:latin typeface="Times New Roman" pitchFamily="18" charset="0"/>
                          <a:cs typeface="Times New Roman" pitchFamily="18" charset="0"/>
                        </a:rPr>
                        <a:t> </a:t>
                      </a:r>
                    </a:p>
                    <a:p>
                      <a:pPr marL="0" marR="0">
                        <a:lnSpc>
                          <a:spcPct val="115000"/>
                        </a:lnSpc>
                        <a:spcBef>
                          <a:spcPts val="600"/>
                        </a:spcBef>
                        <a:spcAft>
                          <a:spcPts val="600"/>
                        </a:spcAft>
                      </a:pPr>
                      <a:r>
                        <a:rPr lang="en-US" sz="1200" dirty="0">
                          <a:effectLst/>
                          <a:latin typeface="Times New Roman" pitchFamily="18" charset="0"/>
                          <a:cs typeface="Times New Roman" pitchFamily="18" charset="0"/>
                        </a:rPr>
                        <a:t> </a:t>
                      </a:r>
                      <a:r>
                        <a:rPr lang="en-US" sz="1200" dirty="0" err="1">
                          <a:effectLst/>
                          <a:latin typeface="Times New Roman" pitchFamily="18" charset="0"/>
                          <a:cs typeface="Times New Roman" pitchFamily="18" charset="0"/>
                        </a:rPr>
                        <a:t>Dhaval</a:t>
                      </a:r>
                      <a:r>
                        <a:rPr lang="en-US" sz="1200" dirty="0">
                          <a:effectLst/>
                          <a:latin typeface="Times New Roman" pitchFamily="18" charset="0"/>
                          <a:cs typeface="Times New Roman" pitchFamily="18" charset="0"/>
                        </a:rPr>
                        <a:t> </a:t>
                      </a:r>
                      <a:r>
                        <a:rPr lang="en-US" sz="1200" dirty="0" err="1">
                          <a:effectLst/>
                          <a:latin typeface="Times New Roman" pitchFamily="18" charset="0"/>
                          <a:cs typeface="Times New Roman" pitchFamily="18" charset="0"/>
                        </a:rPr>
                        <a:t>Pimplaskar</a:t>
                      </a:r>
                      <a:endParaRPr lang="en-US" sz="1200" dirty="0">
                        <a:effectLst/>
                        <a:latin typeface="Times New Roman" pitchFamily="18" charset="0"/>
                        <a:cs typeface="Times New Roman" pitchFamily="18" charset="0"/>
                      </a:endParaRPr>
                    </a:p>
                    <a:p>
                      <a:pPr marL="0" marR="0">
                        <a:lnSpc>
                          <a:spcPct val="115000"/>
                        </a:lnSpc>
                        <a:spcBef>
                          <a:spcPts val="600"/>
                        </a:spcBef>
                        <a:spcAft>
                          <a:spcPts val="600"/>
                        </a:spcAft>
                      </a:pPr>
                      <a:r>
                        <a:rPr lang="en-US" sz="1200" dirty="0">
                          <a:effectLst/>
                          <a:latin typeface="Times New Roman" pitchFamily="18" charset="0"/>
                          <a:cs typeface="Times New Roman" pitchFamily="18" charset="0"/>
                        </a:rPr>
                        <a:t>(2013)</a:t>
                      </a:r>
                      <a:endParaRPr lang="en-US" sz="1200" dirty="0">
                        <a:effectLst/>
                        <a:latin typeface="Times New Roman" pitchFamily="18" charset="0"/>
                        <a:ea typeface="Calibri"/>
                        <a:cs typeface="Times New Roman" pitchFamily="18" charset="0"/>
                      </a:endParaRPr>
                    </a:p>
                  </a:txBody>
                  <a:tcPr marL="43408" marR="43408" marT="0" marB="0"/>
                </a:tc>
                <a:tc>
                  <a:txBody>
                    <a:bodyPr/>
                    <a:lstStyle/>
                    <a:p>
                      <a:pPr marL="0" marR="0">
                        <a:lnSpc>
                          <a:spcPct val="115000"/>
                        </a:lnSpc>
                        <a:spcBef>
                          <a:spcPts val="600"/>
                        </a:spcBef>
                        <a:spcAft>
                          <a:spcPts val="600"/>
                        </a:spcAft>
                      </a:pPr>
                      <a:r>
                        <a:rPr lang="en-US" sz="1200">
                          <a:effectLst/>
                          <a:latin typeface="Times New Roman" pitchFamily="18" charset="0"/>
                          <a:cs typeface="Times New Roman" pitchFamily="18" charset="0"/>
                        </a:rPr>
                        <a:t>International. Journal of Engineering Research and Applications.3(05) 2013.PP-1780-1787</a:t>
                      </a:r>
                      <a:endParaRPr lang="en-US" sz="1200">
                        <a:effectLst/>
                        <a:latin typeface="Times New Roman" pitchFamily="18" charset="0"/>
                        <a:ea typeface="Calibri"/>
                        <a:cs typeface="Times New Roman" pitchFamily="18" charset="0"/>
                      </a:endParaRPr>
                    </a:p>
                  </a:txBody>
                  <a:tcPr marL="43408" marR="43408" marT="0" marB="0"/>
                </a:tc>
                <a:tc>
                  <a:txBody>
                    <a:bodyPr/>
                    <a:lstStyle/>
                    <a:p>
                      <a:pPr marL="0" marR="0">
                        <a:lnSpc>
                          <a:spcPct val="115000"/>
                        </a:lnSpc>
                        <a:spcBef>
                          <a:spcPts val="600"/>
                        </a:spcBef>
                        <a:spcAft>
                          <a:spcPts val="600"/>
                        </a:spcAft>
                      </a:pPr>
                      <a:r>
                        <a:rPr lang="en-US" sz="1200">
                          <a:effectLst/>
                          <a:latin typeface="Times New Roman" pitchFamily="18" charset="0"/>
                          <a:cs typeface="Times New Roman" pitchFamily="18" charset="0"/>
                        </a:rPr>
                        <a:t>MATLAB  Blink detection,  Eye tracking</a:t>
                      </a:r>
                      <a:endParaRPr lang="en-US" sz="1200">
                        <a:effectLst/>
                        <a:latin typeface="Times New Roman" pitchFamily="18" charset="0"/>
                        <a:ea typeface="Calibri"/>
                        <a:cs typeface="Times New Roman" pitchFamily="18" charset="0"/>
                      </a:endParaRPr>
                    </a:p>
                  </a:txBody>
                  <a:tcPr marL="43408" marR="43408" marT="0" marB="0"/>
                </a:tc>
                <a:tc>
                  <a:txBody>
                    <a:bodyPr/>
                    <a:lstStyle/>
                    <a:p>
                      <a:pPr marL="0" marR="0">
                        <a:lnSpc>
                          <a:spcPct val="115000"/>
                        </a:lnSpc>
                        <a:spcBef>
                          <a:spcPts val="600"/>
                        </a:spcBef>
                        <a:spcAft>
                          <a:spcPts val="600"/>
                        </a:spcAft>
                      </a:pPr>
                      <a:r>
                        <a:rPr lang="en-US" sz="1200">
                          <a:effectLst/>
                          <a:latin typeface="Times New Roman" pitchFamily="18" charset="0"/>
                          <a:cs typeface="Times New Roman" pitchFamily="18" charset="0"/>
                        </a:rPr>
                        <a:t>With the help of MATLAB we detect the eyes position and blinking rate in real time.</a:t>
                      </a:r>
                      <a:endParaRPr lang="en-US" sz="1200">
                        <a:effectLst/>
                        <a:latin typeface="Times New Roman" pitchFamily="18" charset="0"/>
                        <a:ea typeface="Calibri"/>
                        <a:cs typeface="Times New Roman" pitchFamily="18" charset="0"/>
                      </a:endParaRPr>
                    </a:p>
                  </a:txBody>
                  <a:tcPr marL="43408" marR="43408" marT="0" marB="0"/>
                </a:tc>
                <a:tc>
                  <a:txBody>
                    <a:bodyPr/>
                    <a:lstStyle/>
                    <a:p>
                      <a:pPr marL="0" marR="0">
                        <a:lnSpc>
                          <a:spcPct val="115000"/>
                        </a:lnSpc>
                        <a:spcBef>
                          <a:spcPts val="0"/>
                        </a:spcBef>
                        <a:spcAft>
                          <a:spcPts val="0"/>
                        </a:spcAft>
                      </a:pPr>
                      <a:r>
                        <a:rPr lang="en-US" sz="1200">
                          <a:effectLst/>
                          <a:latin typeface="Times New Roman" pitchFamily="18" charset="0"/>
                          <a:cs typeface="Times New Roman" pitchFamily="18" charset="0"/>
                        </a:rPr>
                        <a:t>In this method tracking of eye position within high and low condition  and also used for detection of eye blinking in real time environment</a:t>
                      </a:r>
                      <a:endParaRPr lang="en-US" sz="1200">
                        <a:effectLst/>
                        <a:latin typeface="Times New Roman" pitchFamily="18" charset="0"/>
                        <a:ea typeface="Calibri"/>
                        <a:cs typeface="Times New Roman" pitchFamily="18" charset="0"/>
                      </a:endParaRPr>
                    </a:p>
                  </a:txBody>
                  <a:tcPr marL="43408" marR="43408" marT="0" marB="0"/>
                </a:tc>
              </a:tr>
              <a:tr h="1360987">
                <a:tc>
                  <a:txBody>
                    <a:bodyPr/>
                    <a:lstStyle/>
                    <a:p>
                      <a:pPr marL="0" marR="0">
                        <a:lnSpc>
                          <a:spcPct val="115000"/>
                        </a:lnSpc>
                        <a:spcBef>
                          <a:spcPts val="600"/>
                        </a:spcBef>
                        <a:spcAft>
                          <a:spcPts val="600"/>
                        </a:spcAft>
                      </a:pPr>
                      <a:r>
                        <a:rPr lang="en-US" sz="1200">
                          <a:effectLst/>
                          <a:latin typeface="Times New Roman" pitchFamily="18" charset="0"/>
                          <a:cs typeface="Times New Roman" pitchFamily="18" charset="0"/>
                        </a:rPr>
                        <a:t>6</a:t>
                      </a:r>
                      <a:endParaRPr lang="en-US" sz="1200">
                        <a:effectLst/>
                        <a:latin typeface="Times New Roman" pitchFamily="18" charset="0"/>
                        <a:ea typeface="Calibri"/>
                        <a:cs typeface="Times New Roman" pitchFamily="18" charset="0"/>
                      </a:endParaRPr>
                    </a:p>
                  </a:txBody>
                  <a:tcPr marL="43408" marR="43408" marT="0" marB="0"/>
                </a:tc>
                <a:tc>
                  <a:txBody>
                    <a:bodyPr/>
                    <a:lstStyle/>
                    <a:p>
                      <a:pPr marL="0" marR="0">
                        <a:lnSpc>
                          <a:spcPct val="115000"/>
                        </a:lnSpc>
                        <a:spcBef>
                          <a:spcPts val="600"/>
                        </a:spcBef>
                        <a:spcAft>
                          <a:spcPts val="600"/>
                        </a:spcAft>
                      </a:pPr>
                      <a:r>
                        <a:rPr lang="en-US" sz="1200">
                          <a:effectLst/>
                          <a:latin typeface="Times New Roman" pitchFamily="18" charset="0"/>
                          <a:cs typeface="Times New Roman" pitchFamily="18" charset="0"/>
                        </a:rPr>
                        <a:t>Saeid. Fazli, and Parisa. Esfehani</a:t>
                      </a:r>
                      <a:endParaRPr lang="en-US" sz="1200">
                        <a:effectLst/>
                        <a:latin typeface="Times New Roman" pitchFamily="18" charset="0"/>
                        <a:ea typeface="Calibri"/>
                        <a:cs typeface="Times New Roman" pitchFamily="18" charset="0"/>
                      </a:endParaRPr>
                    </a:p>
                  </a:txBody>
                  <a:tcPr marL="43408" marR="43408" marT="0" marB="0"/>
                </a:tc>
                <a:tc>
                  <a:txBody>
                    <a:bodyPr/>
                    <a:lstStyle/>
                    <a:p>
                      <a:pPr marL="0" marR="0">
                        <a:lnSpc>
                          <a:spcPct val="115000"/>
                        </a:lnSpc>
                        <a:spcBef>
                          <a:spcPts val="600"/>
                        </a:spcBef>
                        <a:spcAft>
                          <a:spcPts val="600"/>
                        </a:spcAft>
                      </a:pPr>
                      <a:r>
                        <a:rPr lang="en-US" sz="1200">
                          <a:effectLst/>
                          <a:latin typeface="Times New Roman" pitchFamily="18" charset="0"/>
                          <a:cs typeface="Times New Roman" pitchFamily="18" charset="0"/>
                        </a:rPr>
                        <a:t>International Conference on Advances in Computer and Electrical Engineering. Nov. 17-18, 2012 Manila (Philippines)</a:t>
                      </a:r>
                      <a:endParaRPr lang="en-US" sz="1200">
                        <a:effectLst/>
                        <a:latin typeface="Times New Roman" pitchFamily="18" charset="0"/>
                        <a:ea typeface="Calibri"/>
                        <a:cs typeface="Times New Roman" pitchFamily="18" charset="0"/>
                      </a:endParaRPr>
                    </a:p>
                  </a:txBody>
                  <a:tcPr marL="43408" marR="43408" marT="0" marB="0"/>
                </a:tc>
                <a:tc>
                  <a:txBody>
                    <a:bodyPr/>
                    <a:lstStyle/>
                    <a:p>
                      <a:pPr marL="0" marR="0">
                        <a:lnSpc>
                          <a:spcPct val="115000"/>
                        </a:lnSpc>
                        <a:spcBef>
                          <a:spcPts val="600"/>
                        </a:spcBef>
                        <a:spcAft>
                          <a:spcPts val="600"/>
                        </a:spcAft>
                      </a:pPr>
                      <a:r>
                        <a:rPr lang="en-US" sz="1200">
                          <a:effectLst/>
                          <a:latin typeface="Times New Roman" pitchFamily="18" charset="0"/>
                          <a:cs typeface="Times New Roman" pitchFamily="18" charset="0"/>
                        </a:rPr>
                        <a:t>MATLAB, fatigue detection, face detection, eye detection.</a:t>
                      </a:r>
                      <a:endParaRPr lang="en-US" sz="1200">
                        <a:effectLst/>
                        <a:latin typeface="Times New Roman" pitchFamily="18" charset="0"/>
                        <a:ea typeface="Calibri"/>
                        <a:cs typeface="Times New Roman" pitchFamily="18" charset="0"/>
                      </a:endParaRPr>
                    </a:p>
                  </a:txBody>
                  <a:tcPr marL="43408" marR="43408" marT="0" marB="0"/>
                </a:tc>
                <a:tc>
                  <a:txBody>
                    <a:bodyPr/>
                    <a:lstStyle/>
                    <a:p>
                      <a:pPr marL="0" marR="0">
                        <a:lnSpc>
                          <a:spcPct val="115000"/>
                        </a:lnSpc>
                        <a:spcBef>
                          <a:spcPts val="600"/>
                        </a:spcBef>
                        <a:spcAft>
                          <a:spcPts val="600"/>
                        </a:spcAft>
                      </a:pPr>
                      <a:r>
                        <a:rPr lang="en-US" sz="1200" dirty="0">
                          <a:effectLst/>
                          <a:latin typeface="Times New Roman" pitchFamily="18" charset="0"/>
                          <a:cs typeface="Times New Roman" pitchFamily="18" charset="0"/>
                        </a:rPr>
                        <a:t>It detects face and calculate eyes region on the face with help of MATLAB and shows the result. </a:t>
                      </a:r>
                      <a:endParaRPr lang="en-US" sz="1200" dirty="0">
                        <a:effectLst/>
                        <a:latin typeface="Times New Roman" pitchFamily="18" charset="0"/>
                        <a:ea typeface="Calibri"/>
                        <a:cs typeface="Times New Roman" pitchFamily="18" charset="0"/>
                      </a:endParaRPr>
                    </a:p>
                  </a:txBody>
                  <a:tcPr marL="43408" marR="43408" marT="0" marB="0"/>
                </a:tc>
                <a:tc>
                  <a:txBody>
                    <a:bodyPr/>
                    <a:lstStyle/>
                    <a:p>
                      <a:pPr marL="0" marR="0">
                        <a:lnSpc>
                          <a:spcPct val="115000"/>
                        </a:lnSpc>
                        <a:spcBef>
                          <a:spcPts val="600"/>
                        </a:spcBef>
                        <a:spcAft>
                          <a:spcPts val="600"/>
                        </a:spcAft>
                      </a:pPr>
                      <a:r>
                        <a:rPr lang="en-US" sz="1200">
                          <a:effectLst/>
                          <a:latin typeface="Times New Roman" pitchFamily="18" charset="0"/>
                          <a:cs typeface="Times New Roman" pitchFamily="18" charset="0"/>
                        </a:rPr>
                        <a:t>In this system detects face in real time with the help of image processing in MATLAB. Also detects the eye blinking rate and shows eyes are open or closed.</a:t>
                      </a:r>
                      <a:endParaRPr lang="en-US" sz="1200">
                        <a:effectLst/>
                        <a:latin typeface="Times New Roman" pitchFamily="18" charset="0"/>
                        <a:ea typeface="Calibri"/>
                        <a:cs typeface="Times New Roman" pitchFamily="18" charset="0"/>
                      </a:endParaRPr>
                    </a:p>
                  </a:txBody>
                  <a:tcPr marL="43408" marR="43408" marT="0" marB="0"/>
                </a:tc>
              </a:tr>
              <a:tr h="1360987">
                <a:tc>
                  <a:txBody>
                    <a:bodyPr/>
                    <a:lstStyle/>
                    <a:p>
                      <a:pPr marL="0" marR="0">
                        <a:lnSpc>
                          <a:spcPct val="115000"/>
                        </a:lnSpc>
                        <a:spcBef>
                          <a:spcPts val="600"/>
                        </a:spcBef>
                        <a:spcAft>
                          <a:spcPts val="600"/>
                        </a:spcAft>
                      </a:pPr>
                      <a:r>
                        <a:rPr lang="en-US" sz="1200">
                          <a:effectLst/>
                          <a:latin typeface="Times New Roman" pitchFamily="18" charset="0"/>
                          <a:cs typeface="Times New Roman" pitchFamily="18" charset="0"/>
                        </a:rPr>
                        <a:t>7</a:t>
                      </a:r>
                      <a:endParaRPr lang="en-US" sz="1200">
                        <a:effectLst/>
                        <a:latin typeface="Times New Roman" pitchFamily="18" charset="0"/>
                        <a:ea typeface="Calibri"/>
                        <a:cs typeface="Times New Roman" pitchFamily="18" charset="0"/>
                      </a:endParaRPr>
                    </a:p>
                  </a:txBody>
                  <a:tcPr marL="43408" marR="43408" marT="0" marB="0"/>
                </a:tc>
                <a:tc>
                  <a:txBody>
                    <a:bodyPr/>
                    <a:lstStyle/>
                    <a:p>
                      <a:pPr marL="0" marR="0">
                        <a:lnSpc>
                          <a:spcPct val="115000"/>
                        </a:lnSpc>
                        <a:spcBef>
                          <a:spcPts val="600"/>
                        </a:spcBef>
                        <a:spcAft>
                          <a:spcPts val="600"/>
                        </a:spcAft>
                      </a:pPr>
                      <a:r>
                        <a:rPr lang="en-US" sz="1200">
                          <a:effectLst/>
                          <a:latin typeface="Times New Roman" pitchFamily="18" charset="0"/>
                          <a:cs typeface="Times New Roman" pitchFamily="18" charset="0"/>
                        </a:rPr>
                        <a:t> Varsha Eknath Dahiphale.</a:t>
                      </a:r>
                    </a:p>
                    <a:p>
                      <a:pPr marL="0" marR="0">
                        <a:lnSpc>
                          <a:spcPct val="115000"/>
                        </a:lnSpc>
                        <a:spcBef>
                          <a:spcPts val="600"/>
                        </a:spcBef>
                        <a:spcAft>
                          <a:spcPts val="600"/>
                        </a:spcAft>
                      </a:pPr>
                      <a:r>
                        <a:rPr lang="en-US" sz="1200">
                          <a:effectLst/>
                          <a:latin typeface="Times New Roman" pitchFamily="18" charset="0"/>
                          <a:cs typeface="Times New Roman" pitchFamily="18" charset="0"/>
                        </a:rPr>
                        <a:t>(2015)</a:t>
                      </a:r>
                      <a:endParaRPr lang="en-US" sz="1200">
                        <a:effectLst/>
                        <a:latin typeface="Times New Roman" pitchFamily="18" charset="0"/>
                        <a:ea typeface="Calibri"/>
                        <a:cs typeface="Times New Roman" pitchFamily="18" charset="0"/>
                      </a:endParaRPr>
                    </a:p>
                  </a:txBody>
                  <a:tcPr marL="43408" marR="43408" marT="0" marB="0"/>
                </a:tc>
                <a:tc>
                  <a:txBody>
                    <a:bodyPr/>
                    <a:lstStyle/>
                    <a:p>
                      <a:pPr marL="0" marR="0">
                        <a:lnSpc>
                          <a:spcPct val="115000"/>
                        </a:lnSpc>
                        <a:spcBef>
                          <a:spcPts val="600"/>
                        </a:spcBef>
                        <a:spcAft>
                          <a:spcPts val="600"/>
                        </a:spcAft>
                      </a:pPr>
                      <a:r>
                        <a:rPr lang="en-US" sz="1200">
                          <a:effectLst/>
                          <a:latin typeface="Times New Roman" pitchFamily="18" charset="0"/>
                          <a:cs typeface="Times New Roman" pitchFamily="18" charset="0"/>
                        </a:rPr>
                        <a:t>International Journal of advanced Research in Electronics and Communication Engineering. 4(09) 2015 PP-2331-2334</a:t>
                      </a:r>
                      <a:endParaRPr lang="en-US" sz="1200">
                        <a:effectLst/>
                        <a:latin typeface="Times New Roman" pitchFamily="18" charset="0"/>
                        <a:ea typeface="Calibri"/>
                        <a:cs typeface="Times New Roman" pitchFamily="18" charset="0"/>
                      </a:endParaRPr>
                    </a:p>
                  </a:txBody>
                  <a:tcPr marL="43408" marR="43408" marT="0" marB="0"/>
                </a:tc>
                <a:tc>
                  <a:txBody>
                    <a:bodyPr/>
                    <a:lstStyle/>
                    <a:p>
                      <a:pPr marL="0" marR="0">
                        <a:lnSpc>
                          <a:spcPct val="115000"/>
                        </a:lnSpc>
                        <a:spcBef>
                          <a:spcPts val="600"/>
                        </a:spcBef>
                        <a:spcAft>
                          <a:spcPts val="600"/>
                        </a:spcAft>
                      </a:pPr>
                      <a:r>
                        <a:rPr lang="en-US" sz="1200">
                          <a:effectLst/>
                          <a:latin typeface="Times New Roman" pitchFamily="18" charset="0"/>
                          <a:cs typeface="Times New Roman" pitchFamily="18" charset="0"/>
                        </a:rPr>
                        <a:t>Face detection; OpenCV; Raspberry Pi;</a:t>
                      </a:r>
                      <a:endParaRPr lang="en-US" sz="1200">
                        <a:effectLst/>
                        <a:latin typeface="Times New Roman" pitchFamily="18" charset="0"/>
                        <a:ea typeface="Calibri"/>
                        <a:cs typeface="Times New Roman" pitchFamily="18" charset="0"/>
                      </a:endParaRPr>
                    </a:p>
                  </a:txBody>
                  <a:tcPr marL="43408" marR="43408" marT="0" marB="0"/>
                </a:tc>
                <a:tc>
                  <a:txBody>
                    <a:bodyPr/>
                    <a:lstStyle/>
                    <a:p>
                      <a:pPr marL="0" marR="0">
                        <a:lnSpc>
                          <a:spcPct val="115000"/>
                        </a:lnSpc>
                        <a:spcBef>
                          <a:spcPts val="600"/>
                        </a:spcBef>
                        <a:spcAft>
                          <a:spcPts val="600"/>
                        </a:spcAft>
                      </a:pPr>
                      <a:r>
                        <a:rPr lang="en-US" sz="1200">
                          <a:effectLst/>
                          <a:latin typeface="Times New Roman" pitchFamily="18" charset="0"/>
                          <a:cs typeface="Times New Roman" pitchFamily="18" charset="0"/>
                        </a:rPr>
                        <a:t>With the help of camera it capture Images and detect eyes with the help of Raspberry pi.</a:t>
                      </a:r>
                      <a:endParaRPr lang="en-US" sz="1200">
                        <a:effectLst/>
                        <a:latin typeface="Times New Roman" pitchFamily="18" charset="0"/>
                        <a:ea typeface="Calibri"/>
                        <a:cs typeface="Times New Roman" pitchFamily="18" charset="0"/>
                      </a:endParaRPr>
                    </a:p>
                  </a:txBody>
                  <a:tcPr marL="43408" marR="43408" marT="0" marB="0"/>
                </a:tc>
                <a:tc>
                  <a:txBody>
                    <a:bodyPr/>
                    <a:lstStyle/>
                    <a:p>
                      <a:pPr marL="0" marR="0">
                        <a:lnSpc>
                          <a:spcPct val="115000"/>
                        </a:lnSpc>
                        <a:spcBef>
                          <a:spcPts val="0"/>
                        </a:spcBef>
                        <a:spcAft>
                          <a:spcPts val="0"/>
                        </a:spcAft>
                      </a:pPr>
                      <a:r>
                        <a:rPr lang="en-US" sz="1200">
                          <a:effectLst/>
                          <a:latin typeface="Times New Roman" pitchFamily="18" charset="0"/>
                          <a:cs typeface="Times New Roman" pitchFamily="18" charset="0"/>
                        </a:rPr>
                        <a:t> In this system detection of fatigue level of driver and alert, and also detects face and eyes with the help of Raspberry pi.</a:t>
                      </a:r>
                      <a:endParaRPr lang="en-US" sz="1200">
                        <a:effectLst/>
                        <a:latin typeface="Times New Roman" pitchFamily="18" charset="0"/>
                        <a:ea typeface="Calibri"/>
                        <a:cs typeface="Times New Roman" pitchFamily="18" charset="0"/>
                      </a:endParaRPr>
                    </a:p>
                  </a:txBody>
                  <a:tcPr marL="43408" marR="43408" marT="0" marB="0"/>
                </a:tc>
              </a:tr>
              <a:tr h="1666152">
                <a:tc>
                  <a:txBody>
                    <a:bodyPr/>
                    <a:lstStyle/>
                    <a:p>
                      <a:pPr marL="0" marR="0">
                        <a:lnSpc>
                          <a:spcPct val="115000"/>
                        </a:lnSpc>
                        <a:spcBef>
                          <a:spcPts val="600"/>
                        </a:spcBef>
                        <a:spcAft>
                          <a:spcPts val="600"/>
                        </a:spcAft>
                      </a:pPr>
                      <a:r>
                        <a:rPr lang="en-US" sz="1200">
                          <a:effectLst/>
                          <a:latin typeface="Times New Roman" pitchFamily="18" charset="0"/>
                          <a:cs typeface="Times New Roman" pitchFamily="18" charset="0"/>
                        </a:rPr>
                        <a:t>8</a:t>
                      </a:r>
                      <a:endParaRPr lang="en-US" sz="1200">
                        <a:effectLst/>
                        <a:latin typeface="Times New Roman" pitchFamily="18" charset="0"/>
                        <a:ea typeface="Calibri"/>
                        <a:cs typeface="Times New Roman" pitchFamily="18" charset="0"/>
                      </a:endParaRPr>
                    </a:p>
                  </a:txBody>
                  <a:tcPr marL="43408" marR="43408" marT="0" marB="0"/>
                </a:tc>
                <a:tc>
                  <a:txBody>
                    <a:bodyPr/>
                    <a:lstStyle/>
                    <a:p>
                      <a:pPr marL="0" marR="0">
                        <a:lnSpc>
                          <a:spcPct val="115000"/>
                        </a:lnSpc>
                        <a:spcBef>
                          <a:spcPts val="600"/>
                        </a:spcBef>
                        <a:spcAft>
                          <a:spcPts val="600"/>
                        </a:spcAft>
                      </a:pPr>
                      <a:r>
                        <a:rPr lang="en-US" sz="1200">
                          <a:effectLst/>
                          <a:latin typeface="Times New Roman" pitchFamily="18" charset="0"/>
                          <a:cs typeface="Times New Roman" pitchFamily="18" charset="0"/>
                        </a:rPr>
                        <a:t>Prachi H. Chokhani.</a:t>
                      </a:r>
                    </a:p>
                    <a:p>
                      <a:pPr marL="0" marR="0">
                        <a:lnSpc>
                          <a:spcPct val="115000"/>
                        </a:lnSpc>
                        <a:spcBef>
                          <a:spcPts val="600"/>
                        </a:spcBef>
                        <a:spcAft>
                          <a:spcPts val="600"/>
                        </a:spcAft>
                      </a:pPr>
                      <a:r>
                        <a:rPr lang="en-US" sz="1200">
                          <a:effectLst/>
                          <a:latin typeface="Times New Roman" pitchFamily="18" charset="0"/>
                          <a:cs typeface="Times New Roman" pitchFamily="18" charset="0"/>
                        </a:rPr>
                        <a:t>(2015)</a:t>
                      </a:r>
                      <a:endParaRPr lang="en-US" sz="1200">
                        <a:effectLst/>
                        <a:latin typeface="Times New Roman" pitchFamily="18" charset="0"/>
                        <a:ea typeface="Calibri"/>
                        <a:cs typeface="Times New Roman" pitchFamily="18" charset="0"/>
                      </a:endParaRPr>
                    </a:p>
                  </a:txBody>
                  <a:tcPr marL="43408" marR="43408" marT="0" marB="0"/>
                </a:tc>
                <a:tc>
                  <a:txBody>
                    <a:bodyPr/>
                    <a:lstStyle/>
                    <a:p>
                      <a:pPr marL="0" marR="0">
                        <a:lnSpc>
                          <a:spcPct val="115000"/>
                        </a:lnSpc>
                        <a:spcBef>
                          <a:spcPts val="600"/>
                        </a:spcBef>
                        <a:spcAft>
                          <a:spcPts val="600"/>
                        </a:spcAft>
                      </a:pPr>
                      <a:r>
                        <a:rPr lang="en-US" sz="1200">
                          <a:effectLst/>
                          <a:latin typeface="Times New Roman" pitchFamily="18" charset="0"/>
                          <a:cs typeface="Times New Roman" pitchFamily="18" charset="0"/>
                        </a:rPr>
                        <a:t>JETIR,2(03) -2015</a:t>
                      </a:r>
                      <a:endParaRPr lang="en-US" sz="1200">
                        <a:effectLst/>
                        <a:latin typeface="Times New Roman" pitchFamily="18" charset="0"/>
                        <a:ea typeface="Calibri"/>
                        <a:cs typeface="Times New Roman" pitchFamily="18" charset="0"/>
                      </a:endParaRPr>
                    </a:p>
                  </a:txBody>
                  <a:tcPr marL="43408" marR="43408" marT="0" marB="0"/>
                </a:tc>
                <a:tc>
                  <a:txBody>
                    <a:bodyPr/>
                    <a:lstStyle/>
                    <a:p>
                      <a:pPr marL="0" marR="0">
                        <a:lnSpc>
                          <a:spcPct val="115000"/>
                        </a:lnSpc>
                        <a:spcBef>
                          <a:spcPts val="0"/>
                        </a:spcBef>
                        <a:spcAft>
                          <a:spcPts val="0"/>
                        </a:spcAft>
                      </a:pPr>
                      <a:r>
                        <a:rPr lang="en-US" sz="1200">
                          <a:effectLst/>
                          <a:latin typeface="Times New Roman" pitchFamily="18" charset="0"/>
                          <a:cs typeface="Times New Roman" pitchFamily="18" charset="0"/>
                        </a:rPr>
                        <a:t>Fatigue, Drowsiness detection, alcohol intoxication, real time detection</a:t>
                      </a:r>
                      <a:endParaRPr lang="en-US" sz="1200">
                        <a:effectLst/>
                        <a:latin typeface="Times New Roman" pitchFamily="18" charset="0"/>
                        <a:ea typeface="Calibri"/>
                        <a:cs typeface="Times New Roman" pitchFamily="18" charset="0"/>
                      </a:endParaRPr>
                    </a:p>
                  </a:txBody>
                  <a:tcPr marL="43408" marR="43408" marT="0" marB="0"/>
                </a:tc>
                <a:tc>
                  <a:txBody>
                    <a:bodyPr/>
                    <a:lstStyle/>
                    <a:p>
                      <a:pPr marL="0" marR="0">
                        <a:lnSpc>
                          <a:spcPct val="115000"/>
                        </a:lnSpc>
                        <a:spcBef>
                          <a:spcPts val="600"/>
                        </a:spcBef>
                        <a:spcAft>
                          <a:spcPts val="600"/>
                        </a:spcAft>
                      </a:pPr>
                      <a:r>
                        <a:rPr lang="en-US" sz="1200">
                          <a:effectLst/>
                          <a:latin typeface="Times New Roman" pitchFamily="18" charset="0"/>
                          <a:cs typeface="Times New Roman" pitchFamily="18" charset="0"/>
                        </a:rPr>
                        <a:t>It detects face  and also detect the alcohol level of driver with help of Raspberry pi. </a:t>
                      </a:r>
                      <a:endParaRPr lang="en-US" sz="1200">
                        <a:effectLst/>
                        <a:latin typeface="Times New Roman" pitchFamily="18" charset="0"/>
                        <a:ea typeface="Calibri"/>
                        <a:cs typeface="Times New Roman" pitchFamily="18" charset="0"/>
                      </a:endParaRPr>
                    </a:p>
                  </a:txBody>
                  <a:tcPr marL="43408" marR="43408" marT="0" marB="0"/>
                </a:tc>
                <a:tc>
                  <a:txBody>
                    <a:bodyPr/>
                    <a:lstStyle/>
                    <a:p>
                      <a:pPr marL="0" marR="0">
                        <a:lnSpc>
                          <a:spcPct val="115000"/>
                        </a:lnSpc>
                        <a:spcBef>
                          <a:spcPts val="600"/>
                        </a:spcBef>
                        <a:spcAft>
                          <a:spcPts val="600"/>
                        </a:spcAft>
                      </a:pPr>
                      <a:r>
                        <a:rPr lang="en-US" sz="1200" dirty="0">
                          <a:effectLst/>
                          <a:latin typeface="Times New Roman" pitchFamily="18" charset="0"/>
                          <a:cs typeface="Times New Roman" pitchFamily="18" charset="0"/>
                        </a:rPr>
                        <a:t>This system will provide alertness to driver if in case drowsiness is detected by the system and will switch off the ignition of the car through relay switch to prevent drunk driving</a:t>
                      </a:r>
                      <a:endParaRPr lang="en-US" sz="1200" dirty="0">
                        <a:effectLst/>
                        <a:latin typeface="Times New Roman" pitchFamily="18" charset="0"/>
                        <a:ea typeface="Calibri"/>
                        <a:cs typeface="Times New Roman" pitchFamily="18" charset="0"/>
                      </a:endParaRPr>
                    </a:p>
                  </a:txBody>
                  <a:tcPr marL="43408" marR="43408" marT="0" marB="0"/>
                </a:tc>
              </a:tr>
            </a:tbl>
          </a:graphicData>
        </a:graphic>
      </p:graphicFrame>
    </p:spTree>
    <p:extLst>
      <p:ext uri="{BB962C8B-B14F-4D97-AF65-F5344CB8AC3E}">
        <p14:creationId xmlns:p14="http://schemas.microsoft.com/office/powerpoint/2010/main" val="398483522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143000" y="228601"/>
            <a:ext cx="7239000" cy="1046440"/>
          </a:xfrm>
          <a:prstGeom prst="rect">
            <a:avLst/>
          </a:prstGeom>
          <a:noFill/>
        </p:spPr>
        <p:txBody>
          <a:bodyPr wrap="square" rtlCol="0">
            <a:spAutoFit/>
          </a:bodyPr>
          <a:lstStyle/>
          <a:p>
            <a:pPr algn="ctr"/>
            <a:r>
              <a:rPr lang="en-US" sz="4400" dirty="0" smtClean="0">
                <a:latin typeface="Times New Roman" pitchFamily="18" charset="0"/>
                <a:cs typeface="Times New Roman" pitchFamily="18" charset="0"/>
              </a:rPr>
              <a:t>PROPOSED SYSTEM</a:t>
            </a:r>
            <a:endParaRPr lang="en-US" sz="4400" dirty="0" smtClean="0"/>
          </a:p>
          <a:p>
            <a:pPr algn="ctr"/>
            <a:endParaRPr lang="en-US" dirty="0"/>
          </a:p>
        </p:txBody>
      </p:sp>
      <p:sp>
        <p:nvSpPr>
          <p:cNvPr id="6" name="TextBox 5"/>
          <p:cNvSpPr txBox="1"/>
          <p:nvPr/>
        </p:nvSpPr>
        <p:spPr>
          <a:xfrm>
            <a:off x="2286000" y="5791200"/>
            <a:ext cx="4648200" cy="461665"/>
          </a:xfrm>
          <a:prstGeom prst="rect">
            <a:avLst/>
          </a:prstGeom>
          <a:noFill/>
        </p:spPr>
        <p:txBody>
          <a:bodyPr wrap="square" rtlCol="0">
            <a:spAutoFit/>
          </a:bodyPr>
          <a:lstStyle/>
          <a:p>
            <a:pPr algn="ctr"/>
            <a:r>
              <a:rPr lang="en-US" sz="2400" dirty="0" smtClean="0">
                <a:latin typeface="Times New Roman" pitchFamily="18" charset="0"/>
                <a:cs typeface="Times New Roman" pitchFamily="18" charset="0"/>
              </a:rPr>
              <a:t>BLOCK DIGRAM OF SYSTEM</a:t>
            </a:r>
            <a:endParaRPr lang="en-US" sz="2400" dirty="0">
              <a:latin typeface="Times New Roman" pitchFamily="18" charset="0"/>
              <a:cs typeface="Times New Roman" pitchFamily="18" charset="0"/>
            </a:endParaRP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1275041"/>
            <a:ext cx="6891338" cy="45161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1234</TotalTime>
  <Words>1965</Words>
  <Application>Microsoft Office PowerPoint</Application>
  <PresentationFormat>On-screen Show (4:3)</PresentationFormat>
  <Paragraphs>304</Paragraphs>
  <Slides>36</Slides>
  <Notes>0</Notes>
  <HiddenSlides>0</HiddenSlides>
  <MMClips>0</MMClips>
  <ScaleCrop>false</ScaleCrop>
  <HeadingPairs>
    <vt:vector size="4" baseType="variant">
      <vt:variant>
        <vt:lpstr>Theme</vt:lpstr>
      </vt:variant>
      <vt:variant>
        <vt:i4>1</vt:i4>
      </vt:variant>
      <vt:variant>
        <vt:lpstr>Slide Titles</vt:lpstr>
      </vt:variant>
      <vt:variant>
        <vt:i4>36</vt:i4>
      </vt:variant>
    </vt:vector>
  </HeadingPairs>
  <TitlesOfParts>
    <vt:vector size="37" baseType="lpstr">
      <vt:lpstr>Office Theme</vt:lpstr>
      <vt:lpstr>PowerPoint Presentation</vt:lpstr>
      <vt:lpstr>PowerPoint Presentation</vt:lpstr>
      <vt:lpstr>INTRODUCTION</vt:lpstr>
      <vt:lpstr>NEED OF PROJECT </vt:lpstr>
      <vt:lpstr>THEME OF PROJECT </vt:lpstr>
      <vt:lpstr>PowerPoint Presentation</vt:lpstr>
      <vt:lpstr>LITERATURE SURVEY </vt:lpstr>
      <vt:lpstr>PowerPoint Presentation</vt:lpstr>
      <vt:lpstr>PowerPoint Presentation</vt:lpstr>
      <vt:lpstr>SYSTEM CIRCUIT DIAGRAM</vt:lpstr>
      <vt:lpstr>HARDWARE IMPLEMENTATION </vt:lpstr>
      <vt:lpstr>PowerPoint Presentation</vt:lpstr>
      <vt:lpstr>MODEL B HARDWARE GENERAL SPECIFICATIONS </vt:lpstr>
      <vt:lpstr>USB CAMERA MODULE </vt:lpstr>
      <vt:lpstr>DRIVER DROWSINESS DETECTION TECHNIQUES </vt:lpstr>
      <vt:lpstr> EYE DETECTION AND CROPPING PROCESS </vt:lpstr>
      <vt:lpstr>PROCESSING OF EYE DETECTION</vt:lpstr>
      <vt:lpstr>CAMERA MODULE DETECTION IN CAR</vt:lpstr>
      <vt:lpstr>FACE/EYE DETECTION IN OUR PROJECT</vt:lpstr>
      <vt:lpstr>ALCOHOL SENSOR MQ-3</vt:lpstr>
      <vt:lpstr>ALCOHOL SENSOR MQ-3</vt:lpstr>
      <vt:lpstr>CONSTRUCTION OF MQ-3</vt:lpstr>
      <vt:lpstr>SYSTEM OUTPUTS ON LCD DISPLAY</vt:lpstr>
      <vt:lpstr>SYSTEM LCD OUTPUT FOR ALCOHOL DETECTION</vt:lpstr>
      <vt:lpstr>TECHNOLOGY DIFFERENCE</vt:lpstr>
      <vt:lpstr>ARDUINO UNO MODULE</vt:lpstr>
      <vt:lpstr>GSM MODULE(SIM 900)</vt:lpstr>
      <vt:lpstr>PowerPoint Presentation</vt:lpstr>
      <vt:lpstr>SYSTEM PHOTO</vt:lpstr>
      <vt:lpstr>SYSTEM FLOW CHART</vt:lpstr>
      <vt:lpstr>PowerPoint Presentation</vt:lpstr>
      <vt:lpstr>APPLICATIONS </vt:lpstr>
      <vt:lpstr>PowerPoint Presentation</vt:lpstr>
      <vt:lpstr>REFRENCES</vt:lpstr>
      <vt:lpstr>PAPERS PUBLISHED </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BACKGROUND</dc:title>
  <dc:creator>vikas</dc:creator>
  <cp:lastModifiedBy>Electronics-Lab</cp:lastModifiedBy>
  <cp:revision>173</cp:revision>
  <dcterms:created xsi:type="dcterms:W3CDTF">2014-12-16T16:35:08Z</dcterms:created>
  <dcterms:modified xsi:type="dcterms:W3CDTF">2016-09-14T05:42:53Z</dcterms:modified>
</cp:coreProperties>
</file>